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5" r:id="rId2"/>
    <p:sldId id="286" r:id="rId3"/>
    <p:sldId id="290" r:id="rId4"/>
    <p:sldId id="295" r:id="rId5"/>
    <p:sldId id="288" r:id="rId6"/>
    <p:sldId id="289" r:id="rId7"/>
    <p:sldId id="328" r:id="rId8"/>
    <p:sldId id="294"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296" r:id="rId36"/>
    <p:sldId id="291" r:id="rId37"/>
    <p:sldId id="292" r:id="rId38"/>
    <p:sldId id="329" r:id="rId39"/>
    <p:sldId id="325" r:id="rId40"/>
    <p:sldId id="326" r:id="rId41"/>
    <p:sldId id="327" r:id="rId42"/>
    <p:sldId id="297" r:id="rId43"/>
    <p:sldId id="293"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434" autoAdjust="0"/>
  </p:normalViewPr>
  <p:slideViewPr>
    <p:cSldViewPr snapToGrid="0">
      <p:cViewPr varScale="1">
        <p:scale>
          <a:sx n="81" d="100"/>
          <a:sy n="81" d="100"/>
        </p:scale>
        <p:origin x="715"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0BA94-4B6F-41B9-84A8-EAD9C6BEB7B2}" type="datetimeFigureOut">
              <a:rPr lang="es-CO" smtClean="0"/>
              <a:t>15/10/2020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C216E-657E-465C-B5FE-D4982FEC02A4}" type="slidenum">
              <a:rPr lang="es-CO" smtClean="0"/>
              <a:t>‹Nº›</a:t>
            </a:fld>
            <a:endParaRPr lang="es-CO"/>
          </a:p>
        </p:txBody>
      </p:sp>
    </p:spTree>
    <p:extLst>
      <p:ext uri="{BB962C8B-B14F-4D97-AF65-F5344CB8AC3E}">
        <p14:creationId xmlns:p14="http://schemas.microsoft.com/office/powerpoint/2010/main" val="295374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s-CO" sz="1200" kern="1200" dirty="0">
                <a:solidFill>
                  <a:schemeClr val="tx1"/>
                </a:solidFill>
                <a:effectLst/>
                <a:latin typeface="+mn-lt"/>
                <a:ea typeface="+mn-ea"/>
                <a:cs typeface="+mn-cs"/>
              </a:rPr>
              <a:t>Al realizar la vigilancia epidemiológica del presente evento, es decir de toda muerte de una mujer durante su embarazo parto y primer año postparto, se podrá caracterizar e identificar los factores determinantes de ocurrencia del mismo, para orientar la toma de decisiones, el diseño de políticas públicas y de intervenciones que favorezcan la equidad y la eliminación de barreras en los servicios hacia una maternidad segura y el ejercicio de los derechos sexuales y reproductivos de las mujeres. </a:t>
            </a:r>
          </a:p>
        </p:txBody>
      </p:sp>
      <p:sp>
        <p:nvSpPr>
          <p:cNvPr id="4" name="Marcador de número de diapositiva 3"/>
          <p:cNvSpPr>
            <a:spLocks noGrp="1"/>
          </p:cNvSpPr>
          <p:nvPr>
            <p:ph type="sldNum" sz="quarter" idx="5"/>
          </p:nvPr>
        </p:nvSpPr>
        <p:spPr/>
        <p:txBody>
          <a:bodyPr/>
          <a:lstStyle/>
          <a:p>
            <a:fld id="{317A511D-494A-D34D-91BB-745FE6626271}" type="slidenum">
              <a:rPr lang="es-CO" smtClean="0"/>
              <a:t>6</a:t>
            </a:fld>
            <a:endParaRPr lang="es-CO"/>
          </a:p>
        </p:txBody>
      </p:sp>
    </p:spTree>
    <p:extLst>
      <p:ext uri="{BB962C8B-B14F-4D97-AF65-F5344CB8AC3E}">
        <p14:creationId xmlns:p14="http://schemas.microsoft.com/office/powerpoint/2010/main" val="115861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lgn="just" defTabSz="914400" rtl="0" eaLnBrk="1" latinLnBrk="0" hangingPunct="1">
              <a:buFont typeface="Wingdings" pitchFamily="2" charset="2"/>
              <a:buChar char="Ø"/>
            </a:pPr>
            <a:r>
              <a:rPr lang="es-CO" sz="1200" kern="1200" dirty="0">
                <a:solidFill>
                  <a:schemeClr val="tx1"/>
                </a:solidFill>
                <a:effectLst/>
                <a:latin typeface="+mn-lt"/>
                <a:ea typeface="+mn-ea"/>
                <a:cs typeface="+mn-cs"/>
              </a:rPr>
              <a:t>El Sistema de Información de Vigilancia Epidemiológica de Mortalidad Materna Basado en la Web o SVEMMBW, es un aplicativo web que permite la notificación inmediata de la ocurrencia del evento y el seguimiento del mismo.</a:t>
            </a:r>
          </a:p>
          <a:p>
            <a:pPr marL="171450" lvl="0" indent="-171450" algn="just" defTabSz="914400" rtl="0" eaLnBrk="1" latinLnBrk="0" hangingPunct="1">
              <a:buFont typeface="Wingdings" pitchFamily="2" charset="2"/>
              <a:buChar char="Ø"/>
            </a:pPr>
            <a:r>
              <a:rPr lang="es-CO" sz="1200" kern="1200" dirty="0">
                <a:solidFill>
                  <a:schemeClr val="tx1"/>
                </a:solidFill>
                <a:effectLst/>
                <a:latin typeface="+mn-lt"/>
                <a:ea typeface="+mn-ea"/>
                <a:cs typeface="+mn-cs"/>
              </a:rPr>
              <a:t>El SVEMMBW interactúa con el SIVIGILA mediante un proceso de transferencia, lo que permitirá en tiempo real que la notificación del evento sea conocido por los diferentes actores en los ámbitos local, municipal, distrital, departamental y nacional.</a:t>
            </a:r>
          </a:p>
          <a:p>
            <a:pPr marL="171450" lvl="0" indent="-171450" algn="just" defTabSz="914400" rtl="0" eaLnBrk="1" latinLnBrk="0" hangingPunct="1">
              <a:buFont typeface="Wingdings" pitchFamily="2" charset="2"/>
              <a:buChar char="Ø"/>
            </a:pPr>
            <a:r>
              <a:rPr lang="es-CO" sz="1200" kern="1200" dirty="0">
                <a:solidFill>
                  <a:schemeClr val="tx1"/>
                </a:solidFill>
                <a:effectLst/>
                <a:latin typeface="+mn-lt"/>
                <a:ea typeface="+mn-ea"/>
                <a:cs typeface="+mn-cs"/>
              </a:rPr>
              <a:t>Cabe resaltar dentro de los objetivos del sistema, la notificación y seguimiento oportuno de la usuaria, la obtención de información veraz y oportuna del caso y su disponibilidad en tiempo real.</a:t>
            </a:r>
          </a:p>
          <a:p>
            <a:pPr marL="171450" lvl="0" indent="-171450" algn="just" defTabSz="914400" rtl="0" eaLnBrk="1" latinLnBrk="0" hangingPunct="1">
              <a:buFont typeface="Wingdings" pitchFamily="2" charset="2"/>
              <a:buChar char="Ø"/>
            </a:pPr>
            <a:r>
              <a:rPr lang="es-CO" sz="1200" kern="1200" dirty="0">
                <a:solidFill>
                  <a:schemeClr val="tx1"/>
                </a:solidFill>
                <a:effectLst/>
                <a:latin typeface="+mn-lt"/>
                <a:ea typeface="+mn-ea"/>
                <a:cs typeface="+mn-cs"/>
              </a:rPr>
              <a:t>El sistema está conformado por los siguientes módulos: Entrevista familiar, Autopsia verbal, Resumen de la atención clínica, Resumen de caso, Informe técnico y plan de acción. </a:t>
            </a:r>
          </a:p>
          <a:p>
            <a:endParaRPr lang="es-CO" dirty="0"/>
          </a:p>
        </p:txBody>
      </p:sp>
      <p:sp>
        <p:nvSpPr>
          <p:cNvPr id="4" name="Marcador de número de diapositiva 3"/>
          <p:cNvSpPr>
            <a:spLocks noGrp="1"/>
          </p:cNvSpPr>
          <p:nvPr>
            <p:ph type="sldNum" sz="quarter" idx="5"/>
          </p:nvPr>
        </p:nvSpPr>
        <p:spPr/>
        <p:txBody>
          <a:bodyPr/>
          <a:lstStyle/>
          <a:p>
            <a:fld id="{317A511D-494A-D34D-91BB-745FE6626271}" type="slidenum">
              <a:rPr lang="es-CO" smtClean="0"/>
              <a:t>7</a:t>
            </a:fld>
            <a:endParaRPr lang="es-CO"/>
          </a:p>
        </p:txBody>
      </p:sp>
    </p:spTree>
    <p:extLst>
      <p:ext uri="{BB962C8B-B14F-4D97-AF65-F5344CB8AC3E}">
        <p14:creationId xmlns:p14="http://schemas.microsoft.com/office/powerpoint/2010/main" val="426865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Wingdings" pitchFamily="2" charset="2"/>
              <a:buChar char="Ø"/>
            </a:pPr>
            <a:r>
              <a:rPr lang="es-ES" sz="1200" kern="1200" dirty="0">
                <a:solidFill>
                  <a:schemeClr val="tx1"/>
                </a:solidFill>
                <a:effectLst/>
                <a:latin typeface="+mn-lt"/>
                <a:ea typeface="+mn-ea"/>
                <a:cs typeface="+mn-cs"/>
              </a:rPr>
              <a:t>La razón de mortalidad materna refleja los casos de muertes maternas que ocurren durante el embarazo, parto y los 42 días siguientes a su terminación en relación con los nacidos vivos. Su propósito es estimar el riesgo de morir a causa de problemas relacionados con el embarazo, parto y post parto.</a:t>
            </a:r>
          </a:p>
          <a:p>
            <a:pPr marL="171450" lvl="0" indent="-171450">
              <a:buFont typeface="Wingdings" pitchFamily="2" charset="2"/>
              <a:buChar char="Ø"/>
            </a:pPr>
            <a:endParaRPr lang="es-CO" sz="1200" kern="1200" dirty="0">
              <a:solidFill>
                <a:schemeClr val="tx1"/>
              </a:solidFill>
              <a:effectLst/>
              <a:latin typeface="+mn-lt"/>
              <a:ea typeface="+mn-ea"/>
              <a:cs typeface="+mn-cs"/>
            </a:endParaRPr>
          </a:p>
          <a:p>
            <a:pPr marL="171450" lvl="0" indent="-171450">
              <a:buFont typeface="Wingdings" pitchFamily="2" charset="2"/>
              <a:buChar char="Ø"/>
            </a:pPr>
            <a:r>
              <a:rPr lang="es-ES" sz="1200" kern="1200" dirty="0">
                <a:solidFill>
                  <a:schemeClr val="tx1"/>
                </a:solidFill>
                <a:effectLst/>
                <a:latin typeface="+mn-lt"/>
                <a:ea typeface="+mn-ea"/>
                <a:cs typeface="+mn-cs"/>
              </a:rPr>
              <a:t>El porcentaje de casos dudosos de muerte materna hace referencia a los casos dudosos en el sistema que aún no tienen definida su clasificación final. Su propósito es hacer seguimiento al lineamiento de ajuste de casos por periodo epidemiológico.</a:t>
            </a:r>
          </a:p>
          <a:p>
            <a:pPr marL="171450" lvl="0" indent="-171450">
              <a:buFont typeface="Wingdings" pitchFamily="2" charset="2"/>
              <a:buChar char="Ø"/>
            </a:pPr>
            <a:endParaRPr lang="es-CO" sz="1200" kern="1200" dirty="0">
              <a:solidFill>
                <a:schemeClr val="tx1"/>
              </a:solidFill>
              <a:effectLst/>
              <a:latin typeface="+mn-lt"/>
              <a:ea typeface="+mn-ea"/>
              <a:cs typeface="+mn-cs"/>
            </a:endParaRPr>
          </a:p>
          <a:p>
            <a:pPr marL="171450" lvl="0" indent="-171450">
              <a:buFont typeface="Wingdings" pitchFamily="2" charset="2"/>
              <a:buChar char="Ø"/>
            </a:pPr>
            <a:r>
              <a:rPr lang="es-ES" sz="1200" kern="1200" dirty="0">
                <a:solidFill>
                  <a:schemeClr val="tx1"/>
                </a:solidFill>
                <a:effectLst/>
                <a:latin typeface="+mn-lt"/>
                <a:ea typeface="+mn-ea"/>
                <a:cs typeface="+mn-cs"/>
              </a:rPr>
              <a:t>El porcentaje de causas de muerte mal definidas refleja el cumplimiento en la calidad del dato ingresado como causa de muerte de cada caso de muerte materna. Su propósito es evaluar el cumplimiento de la calidad del dato ingresado como causa de muerte en los casos de muertes maternas.</a:t>
            </a:r>
          </a:p>
          <a:p>
            <a:pPr marL="171450" lvl="0" indent="-171450">
              <a:buFont typeface="Wingdings" pitchFamily="2" charset="2"/>
              <a:buChar char="Ø"/>
            </a:pPr>
            <a:endParaRPr lang="es-CO" sz="1200" kern="1200" dirty="0">
              <a:solidFill>
                <a:schemeClr val="tx1"/>
              </a:solidFill>
              <a:effectLst/>
              <a:latin typeface="+mn-lt"/>
              <a:ea typeface="+mn-ea"/>
              <a:cs typeface="+mn-cs"/>
            </a:endParaRPr>
          </a:p>
          <a:p>
            <a:pPr marL="171450" lvl="0" indent="-171450">
              <a:buFont typeface="Wingdings" pitchFamily="2" charset="2"/>
              <a:buChar char="Ø"/>
            </a:pPr>
            <a:r>
              <a:rPr lang="es-ES" sz="1200" kern="1200" dirty="0">
                <a:solidFill>
                  <a:schemeClr val="tx1"/>
                </a:solidFill>
                <a:effectLst/>
                <a:latin typeface="+mn-lt"/>
                <a:ea typeface="+mn-ea"/>
                <a:cs typeface="+mn-cs"/>
              </a:rPr>
              <a:t>La oportunidad en la notificación semanal de la muerte materna refleja el cumplimiento de la oportunidad de notificación departamental. Su propósito dicho cumplimiento en la notificación departamental.</a:t>
            </a:r>
          </a:p>
          <a:p>
            <a:pPr marL="171450" lvl="0" indent="-171450">
              <a:buFont typeface="Wingdings" pitchFamily="2" charset="2"/>
              <a:buChar char="Ø"/>
            </a:pPr>
            <a:endParaRPr lang="es-CO" sz="1200" kern="1200" dirty="0">
              <a:solidFill>
                <a:schemeClr val="tx1"/>
              </a:solidFill>
              <a:effectLst/>
              <a:latin typeface="+mn-lt"/>
              <a:ea typeface="+mn-ea"/>
              <a:cs typeface="+mn-cs"/>
            </a:endParaRPr>
          </a:p>
          <a:p>
            <a:pPr marL="171450" lvl="0" indent="-171450">
              <a:buFont typeface="Wingdings" pitchFamily="2" charset="2"/>
              <a:buChar char="Ø"/>
            </a:pPr>
            <a:r>
              <a:rPr lang="es-ES" sz="1200" kern="1200" dirty="0">
                <a:solidFill>
                  <a:schemeClr val="tx1"/>
                </a:solidFill>
                <a:effectLst/>
                <a:latin typeface="+mn-lt"/>
                <a:ea typeface="+mn-ea"/>
                <a:cs typeface="+mn-cs"/>
              </a:rPr>
              <a:t>La concordancia de casos de muerte materna SIVIGILA/Estadísticas Vitales (RUAF) refleja el cumplimiento en el proceso de vigilancia de muerte materna en relación a la concordancia de información. Su propósito es hacer seguimiento al proceso de búsquedas activas de información en Estadísticas Vitales y la notificación obligatoria.</a:t>
            </a:r>
          </a:p>
          <a:p>
            <a:pPr marL="171450" lvl="0" indent="-171450">
              <a:buFont typeface="Wingdings" pitchFamily="2" charset="2"/>
              <a:buChar char="Ø"/>
            </a:pPr>
            <a:endParaRPr lang="es-CO" sz="1200" kern="1200" dirty="0">
              <a:solidFill>
                <a:schemeClr val="tx1"/>
              </a:solidFill>
              <a:effectLst/>
              <a:latin typeface="+mn-lt"/>
              <a:ea typeface="+mn-ea"/>
              <a:cs typeface="+mn-cs"/>
            </a:endParaRPr>
          </a:p>
          <a:p>
            <a:pPr marL="171450" lvl="0" indent="-171450">
              <a:buFont typeface="Wingdings" pitchFamily="2" charset="2"/>
              <a:buChar char="Ø"/>
            </a:pPr>
            <a:r>
              <a:rPr lang="es-ES" sz="1200" kern="1200" dirty="0">
                <a:solidFill>
                  <a:schemeClr val="tx1"/>
                </a:solidFill>
                <a:effectLst/>
                <a:latin typeface="+mn-lt"/>
                <a:ea typeface="+mn-ea"/>
                <a:cs typeface="+mn-cs"/>
              </a:rPr>
              <a:t>El porcentaje de casos con unidad de análisis o informe técnico completo en el tiempo establecido refleja el cumplimiento en el proceso de vigilancia de muerte materna en el tiempo establecido es decir 45 días posteriores a la notificación. Su propósito es garantizar el análisis individual de cada muerte materna por todos los actores del SGSSS en el tiempo establecido.</a:t>
            </a:r>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317A511D-494A-D34D-91BB-745FE6626271}" type="slidenum">
              <a:rPr lang="es-CO" smtClean="0"/>
              <a:t>38</a:t>
            </a:fld>
            <a:endParaRPr lang="es-CO"/>
          </a:p>
        </p:txBody>
      </p:sp>
    </p:spTree>
    <p:extLst>
      <p:ext uri="{BB962C8B-B14F-4D97-AF65-F5344CB8AC3E}">
        <p14:creationId xmlns:p14="http://schemas.microsoft.com/office/powerpoint/2010/main" val="167781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D65373CB-49CA-477A-A788-DF815D0FDE85}" type="datetimeFigureOut">
              <a:rPr lang="es-CO" smtClean="0"/>
              <a:t>15/10/2020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47436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65373CB-49CA-477A-A788-DF815D0FDE85}" type="datetimeFigureOut">
              <a:rPr lang="es-CO" smtClean="0"/>
              <a:t>15/10/2020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288211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65373CB-49CA-477A-A788-DF815D0FDE85}" type="datetimeFigureOut">
              <a:rPr lang="es-CO" smtClean="0"/>
              <a:t>15/10/2020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3205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72104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4016489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177178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139591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1021468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9508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1706535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189830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65373CB-49CA-477A-A788-DF815D0FDE85}" type="datetimeFigureOut">
              <a:rPr lang="es-CO" smtClean="0"/>
              <a:t>15/10/2020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3111020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4281254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1400738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4170657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3793520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3997187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3316515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7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1188166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8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3479293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9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612063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0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330253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65373CB-49CA-477A-A788-DF815D0FDE85}" type="datetimeFigureOut">
              <a:rPr lang="es-CO" smtClean="0"/>
              <a:t>15/10/2020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11468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1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3590810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2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2065062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3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459110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4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CA25398-8875-4F9F-A7F3-A19A3DD99925}" type="datetime1">
              <a:rPr lang="es-CO" smtClean="0"/>
              <a:t>15/10/2020</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55854041-474F-40AD-8A39-F437EC6D60D3}" type="slidenum">
              <a:rPr lang="es-CO" altLang="es-CO" smtClean="0"/>
              <a:pPr>
                <a:defRPr/>
              </a:pPr>
              <a:t>‹Nº›</a:t>
            </a:fld>
            <a:endParaRPr lang="es-CO" altLang="es-CO"/>
          </a:p>
        </p:txBody>
      </p:sp>
      <p:pic>
        <p:nvPicPr>
          <p:cNvPr id="7" name="Imagen 6"/>
          <p:cNvPicPr>
            <a:picLocks noChangeAspect="1"/>
          </p:cNvPicPr>
          <p:nvPr/>
        </p:nvPicPr>
        <p:blipFill>
          <a:blip r:embed="rId2"/>
          <a:stretch>
            <a:fillRect/>
          </a:stretch>
        </p:blipFill>
        <p:spPr>
          <a:xfrm>
            <a:off x="0" y="1"/>
            <a:ext cx="3288199" cy="1419367"/>
          </a:xfrm>
          <a:prstGeom prst="rect">
            <a:avLst/>
          </a:prstGeom>
        </p:spPr>
      </p:pic>
      <p:pic>
        <p:nvPicPr>
          <p:cNvPr id="8" name="Imagen 7"/>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9" name="Imagen 8"/>
          <p:cNvPicPr>
            <a:picLocks noChangeAspect="1"/>
          </p:cNvPicPr>
          <p:nvPr/>
        </p:nvPicPr>
        <p:blipFill>
          <a:blip r:embed="rId2"/>
          <a:stretch>
            <a:fillRect/>
          </a:stretch>
        </p:blipFill>
        <p:spPr>
          <a:xfrm>
            <a:off x="0" y="1"/>
            <a:ext cx="3288199" cy="1419367"/>
          </a:xfrm>
          <a:prstGeom prst="rect">
            <a:avLst/>
          </a:prstGeom>
        </p:spPr>
      </p:pic>
      <p:pic>
        <p:nvPicPr>
          <p:cNvPr id="10" name="Imagen 9"/>
          <p:cNvPicPr>
            <a:picLocks noChangeAspect="1"/>
          </p:cNvPicPr>
          <p:nvPr/>
        </p:nvPicPr>
        <p:blipFill rotWithShape="1">
          <a:blip r:embed="rId3"/>
          <a:srcRect l="34970" t="81598" r="33884" b="5481"/>
          <a:stretch/>
        </p:blipFill>
        <p:spPr>
          <a:xfrm>
            <a:off x="8989325" y="6245486"/>
            <a:ext cx="3202676" cy="586854"/>
          </a:xfrm>
          <a:prstGeom prst="rect">
            <a:avLst/>
          </a:prstGeom>
        </p:spPr>
      </p:pic>
      <p:pic>
        <p:nvPicPr>
          <p:cNvPr id="11" name="Imagen 10"/>
          <p:cNvPicPr>
            <a:picLocks noChangeAspect="1"/>
          </p:cNvPicPr>
          <p:nvPr userDrawn="1"/>
        </p:nvPicPr>
        <p:blipFill>
          <a:blip r:embed="rId2"/>
          <a:stretch>
            <a:fillRect/>
          </a:stretch>
        </p:blipFill>
        <p:spPr>
          <a:xfrm>
            <a:off x="0" y="1"/>
            <a:ext cx="3288199" cy="1419367"/>
          </a:xfrm>
          <a:prstGeom prst="rect">
            <a:avLst/>
          </a:prstGeom>
        </p:spPr>
      </p:pic>
      <p:pic>
        <p:nvPicPr>
          <p:cNvPr id="12" name="Imagen 11"/>
          <p:cNvPicPr>
            <a:picLocks noChangeAspect="1"/>
          </p:cNvPicPr>
          <p:nvPr userDrawn="1"/>
        </p:nvPicPr>
        <p:blipFill rotWithShape="1">
          <a:blip r:embed="rId3"/>
          <a:srcRect l="34970" t="81598" r="33884" b="5481"/>
          <a:stretch/>
        </p:blipFill>
        <p:spPr>
          <a:xfrm>
            <a:off x="8989325" y="6245486"/>
            <a:ext cx="3202676" cy="586854"/>
          </a:xfrm>
          <a:prstGeom prst="rect">
            <a:avLst/>
          </a:prstGeom>
        </p:spPr>
      </p:pic>
    </p:spTree>
    <p:extLst>
      <p:ext uri="{BB962C8B-B14F-4D97-AF65-F5344CB8AC3E}">
        <p14:creationId xmlns:p14="http://schemas.microsoft.com/office/powerpoint/2010/main" val="1035960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Tree>
    <p:extLst>
      <p:ext uri="{BB962C8B-B14F-4D97-AF65-F5344CB8AC3E}">
        <p14:creationId xmlns:p14="http://schemas.microsoft.com/office/powerpoint/2010/main" val="3675322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1303282" y="2419350"/>
            <a:ext cx="10131973" cy="1552575"/>
          </a:xfrm>
          <a:prstGeom prst="rect">
            <a:avLst/>
          </a:prstGeom>
        </p:spPr>
        <p:txBody>
          <a:bodyPr>
            <a:normAutofit/>
          </a:bodyPr>
          <a:lstStyle>
            <a:lvl1pPr>
              <a:defRPr sz="4000" b="1" spc="-150">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1303338" y="4445057"/>
            <a:ext cx="10131425" cy="386666"/>
          </a:xfrm>
          <a:prstGeom prst="rect">
            <a:avLst/>
          </a:prstGeom>
        </p:spPr>
        <p:txBody>
          <a:bodyPr>
            <a:normAutofit/>
          </a:bodyPr>
          <a:lstStyle>
            <a:lvl1pPr marL="0" indent="0" algn="l">
              <a:buNone/>
              <a:defRPr sz="2400" b="1">
                <a:latin typeface="Helvetica" pitchFamily="2" charset="0"/>
              </a:defRPr>
            </a:lvl1pPr>
            <a:lvl3pPr marL="9144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1303282" y="4872531"/>
            <a:ext cx="10131425" cy="386666"/>
          </a:xfrm>
          <a:prstGeom prst="rect">
            <a:avLst/>
          </a:prstGeom>
        </p:spPr>
        <p:txBody>
          <a:bodyPr>
            <a:normAutofit/>
          </a:bodyPr>
          <a:lstStyle>
            <a:lvl1pPr marL="0" indent="0">
              <a:buNone/>
              <a:defRPr sz="2000" b="1">
                <a:latin typeface="Helvetica" pitchFamily="2" charset="0"/>
              </a:defRPr>
            </a:lvl1pPr>
            <a:lvl3pPr marL="9144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1303281" y="5302962"/>
            <a:ext cx="10131425" cy="386666"/>
          </a:xfrm>
          <a:prstGeom prst="rect">
            <a:avLst/>
          </a:prstGeom>
        </p:spPr>
        <p:txBody>
          <a:bodyPr>
            <a:normAutofit/>
          </a:bodyPr>
          <a:lstStyle>
            <a:lvl1pPr marL="0" indent="0">
              <a:buNone/>
              <a:defRPr sz="2000" b="0">
                <a:latin typeface="Helvetica" pitchFamily="2" charset="0"/>
              </a:defRPr>
            </a:lvl1pPr>
            <a:lvl3pPr marL="914400" indent="0">
              <a:buNone/>
              <a:defRPr/>
            </a:lvl3pPr>
          </a:lstStyle>
          <a:p>
            <a:pPr lvl="0"/>
            <a:r>
              <a:rPr lang="es-ES" dirty="0"/>
              <a:t>Dependencia</a:t>
            </a:r>
          </a:p>
        </p:txBody>
      </p:sp>
    </p:spTree>
    <p:extLst>
      <p:ext uri="{BB962C8B-B14F-4D97-AF65-F5344CB8AC3E}">
        <p14:creationId xmlns:p14="http://schemas.microsoft.com/office/powerpoint/2010/main" val="234167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657225" y="390525"/>
            <a:ext cx="10782300" cy="400050"/>
          </a:xfrm>
          <a:prstGeom prst="rect">
            <a:avLst/>
          </a:prstGeom>
        </p:spPr>
        <p:txBody>
          <a:bodyPr>
            <a:normAutofit/>
          </a:bodyPr>
          <a:lstStyle>
            <a:lvl1pPr>
              <a:defRPr sz="24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657225" y="1114425"/>
            <a:ext cx="10782300" cy="5172076"/>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017880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1124663" y="3400097"/>
            <a:ext cx="10131425" cy="386666"/>
          </a:xfrm>
          <a:prstGeom prst="rect">
            <a:avLst/>
          </a:prstGeom>
        </p:spPr>
        <p:txBody>
          <a:bodyPr>
            <a:normAutofit/>
          </a:bodyPr>
          <a:lstStyle>
            <a:lvl1pPr marL="0" indent="0" algn="ctr">
              <a:buNone/>
              <a:defRPr sz="2400" b="1">
                <a:latin typeface="Helvetica" pitchFamily="2" charset="0"/>
              </a:defRPr>
            </a:lvl1pPr>
            <a:lvl3pPr marL="9144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1124607" y="3827571"/>
            <a:ext cx="10131425" cy="386666"/>
          </a:xfrm>
          <a:prstGeom prst="rect">
            <a:avLst/>
          </a:prstGeom>
        </p:spPr>
        <p:txBody>
          <a:bodyPr>
            <a:normAutofit/>
          </a:bodyPr>
          <a:lstStyle>
            <a:lvl1pPr marL="0" indent="0" algn="ctr">
              <a:buNone/>
              <a:defRPr sz="2000" b="1">
                <a:latin typeface="Helvetica" pitchFamily="2" charset="0"/>
              </a:defRPr>
            </a:lvl1pPr>
            <a:lvl3pPr marL="9144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1124606" y="4258002"/>
            <a:ext cx="10131425" cy="386666"/>
          </a:xfrm>
          <a:prstGeom prst="rect">
            <a:avLst/>
          </a:prstGeom>
        </p:spPr>
        <p:txBody>
          <a:bodyPr>
            <a:normAutofit/>
          </a:bodyPr>
          <a:lstStyle>
            <a:lvl1pPr marL="0" indent="0" algn="ctr">
              <a:buNone/>
              <a:defRPr sz="2000" b="0">
                <a:latin typeface="Helvetica" pitchFamily="2" charset="0"/>
              </a:defRPr>
            </a:lvl1pPr>
            <a:lvl3pPr marL="914400" indent="0">
              <a:buNone/>
              <a:defRPr/>
            </a:lvl3pPr>
          </a:lstStyle>
          <a:p>
            <a:pPr lvl="0"/>
            <a:r>
              <a:rPr lang="es-ES" dirty="0"/>
              <a:t>Dependencia</a:t>
            </a:r>
          </a:p>
        </p:txBody>
      </p:sp>
    </p:spTree>
    <p:extLst>
      <p:ext uri="{BB962C8B-B14F-4D97-AF65-F5344CB8AC3E}">
        <p14:creationId xmlns:p14="http://schemas.microsoft.com/office/powerpoint/2010/main" val="307276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65373CB-49CA-477A-A788-DF815D0FDE85}" type="datetimeFigureOut">
              <a:rPr lang="es-CO" smtClean="0"/>
              <a:t>15/10/2020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253248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D65373CB-49CA-477A-A788-DF815D0FDE85}" type="datetimeFigureOut">
              <a:rPr lang="es-CO" smtClean="0"/>
              <a:t>15/10/2020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95043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D65373CB-49CA-477A-A788-DF815D0FDE85}" type="datetimeFigureOut">
              <a:rPr lang="es-CO" smtClean="0"/>
              <a:t>15/10/2020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420409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65373CB-49CA-477A-A788-DF815D0FDE85}" type="datetimeFigureOut">
              <a:rPr lang="es-CO" smtClean="0"/>
              <a:t>15/10/2020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199527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65373CB-49CA-477A-A788-DF815D0FDE85}" type="datetimeFigureOut">
              <a:rPr lang="es-CO" smtClean="0"/>
              <a:t>15/10/2020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254720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65373CB-49CA-477A-A788-DF815D0FDE85}" type="datetimeFigureOut">
              <a:rPr lang="es-CO" smtClean="0"/>
              <a:t>15/10/2020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F0A4EF5-5A79-4CE3-BB54-65269E70A52F}" type="slidenum">
              <a:rPr lang="es-CO" smtClean="0"/>
              <a:t>‹Nº›</a:t>
            </a:fld>
            <a:endParaRPr lang="es-CO"/>
          </a:p>
        </p:txBody>
      </p:sp>
    </p:spTree>
    <p:extLst>
      <p:ext uri="{BB962C8B-B14F-4D97-AF65-F5344CB8AC3E}">
        <p14:creationId xmlns:p14="http://schemas.microsoft.com/office/powerpoint/2010/main" val="28951136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373CB-49CA-477A-A788-DF815D0FDE85}" type="datetimeFigureOut">
              <a:rPr lang="es-CO" smtClean="0"/>
              <a:t>15/10/2020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A4EF5-5A79-4CE3-BB54-65269E70A52F}" type="slidenum">
              <a:rPr lang="es-CO" smtClean="0"/>
              <a:t>‹Nº›</a:t>
            </a:fld>
            <a:endParaRPr lang="es-CO"/>
          </a:p>
        </p:txBody>
      </p:sp>
    </p:spTree>
    <p:extLst>
      <p:ext uri="{BB962C8B-B14F-4D97-AF65-F5344CB8AC3E}">
        <p14:creationId xmlns:p14="http://schemas.microsoft.com/office/powerpoint/2010/main" val="418489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emf"/><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emf"/><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6.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emf"/><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emf"/><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emf"/><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03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F356154-5A11-42A6-A9B6-D411B94A6693}"/>
              </a:ext>
            </a:extLst>
          </p:cNvPr>
          <p:cNvSpPr txBox="1"/>
          <p:nvPr/>
        </p:nvSpPr>
        <p:spPr>
          <a:xfrm>
            <a:off x="1375892" y="1709375"/>
            <a:ext cx="9440215" cy="1569660"/>
          </a:xfrm>
          <a:prstGeom prst="rect">
            <a:avLst/>
          </a:prstGeom>
          <a:noFill/>
        </p:spPr>
        <p:txBody>
          <a:bodyPr wrap="square" rtlCol="0">
            <a:spAutoFit/>
          </a:bodyPr>
          <a:lstStyle/>
          <a:p>
            <a:pPr algn="ctr"/>
            <a:r>
              <a:rPr lang="es-CO" sz="3200" dirty="0"/>
              <a:t>ANÁLISIS DE LA MORTALIDAD MATERNA BAJO EL ENFOQUE DE DETERMINANTES SOCIALES DE SALUD</a:t>
            </a:r>
          </a:p>
        </p:txBody>
      </p:sp>
      <p:pic>
        <p:nvPicPr>
          <p:cNvPr id="6" name="Picture 2" descr="Impacto de los Determinantes Sociales en la salud">
            <a:extLst>
              <a:ext uri="{FF2B5EF4-FFF2-40B4-BE49-F238E27FC236}">
                <a16:creationId xmlns:a16="http://schemas.microsoft.com/office/drawing/2014/main" id="{FCAFAF75-F076-4114-B40A-BA78DAF5D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758" y="3578965"/>
            <a:ext cx="2283406" cy="233650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E3AF09C7-A434-42C5-BC55-19F985898990}"/>
              </a:ext>
            </a:extLst>
          </p:cNvPr>
          <p:cNvPicPr>
            <a:picLocks noChangeAspect="1"/>
          </p:cNvPicPr>
          <p:nvPr/>
        </p:nvPicPr>
        <p:blipFill rotWithShape="1">
          <a:blip r:embed="rId3"/>
          <a:srcRect l="26423" t="22346" r="57885" b="64520"/>
          <a:stretch/>
        </p:blipFill>
        <p:spPr>
          <a:xfrm>
            <a:off x="543378" y="193119"/>
            <a:ext cx="2283406" cy="1074545"/>
          </a:xfrm>
          <a:prstGeom prst="rect">
            <a:avLst/>
          </a:prstGeom>
        </p:spPr>
      </p:pic>
      <p:pic>
        <p:nvPicPr>
          <p:cNvPr id="9" name="Imagen 8">
            <a:extLst>
              <a:ext uri="{FF2B5EF4-FFF2-40B4-BE49-F238E27FC236}">
                <a16:creationId xmlns:a16="http://schemas.microsoft.com/office/drawing/2014/main" id="{3F01F019-16F3-4620-8FC7-138EC1019563}"/>
              </a:ext>
            </a:extLst>
          </p:cNvPr>
          <p:cNvPicPr>
            <a:picLocks noChangeAspect="1"/>
          </p:cNvPicPr>
          <p:nvPr/>
        </p:nvPicPr>
        <p:blipFill>
          <a:blip r:embed="rId4"/>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107282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CD17060-6837-404B-85BF-AA8B2A37DC47}"/>
              </a:ext>
            </a:extLst>
          </p:cNvPr>
          <p:cNvSpPr txBox="1"/>
          <p:nvPr/>
        </p:nvSpPr>
        <p:spPr>
          <a:xfrm>
            <a:off x="656823" y="1913208"/>
            <a:ext cx="3361386" cy="3416320"/>
          </a:xfrm>
          <a:prstGeom prst="rect">
            <a:avLst/>
          </a:prstGeom>
          <a:noFill/>
        </p:spPr>
        <p:txBody>
          <a:bodyPr wrap="square" rtlCol="0">
            <a:spAutoFit/>
          </a:bodyPr>
          <a:lstStyle/>
          <a:p>
            <a:pPr marL="285750" indent="-285750">
              <a:buFont typeface="Arial" panose="020B0604020202020204" pitchFamily="34" charset="0"/>
              <a:buChar char="•"/>
            </a:pPr>
            <a:r>
              <a:rPr lang="es-CO" dirty="0"/>
              <a:t>Identificación de inequidades para reducirlas</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Mejorar la Salud y el bienestar (Salud Integral)</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Proponer acciones de impacto en las políticas públicas territoriales </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Liderazgo, Gobernanza y Rectoría Sanitaria </a:t>
            </a:r>
          </a:p>
        </p:txBody>
      </p:sp>
      <p:pic>
        <p:nvPicPr>
          <p:cNvPr id="5" name="Imagen 4">
            <a:extLst>
              <a:ext uri="{FF2B5EF4-FFF2-40B4-BE49-F238E27FC236}">
                <a16:creationId xmlns:a16="http://schemas.microsoft.com/office/drawing/2014/main" id="{9C8C7FD5-48C9-4361-983D-92C08E7B6BE8}"/>
              </a:ext>
            </a:extLst>
          </p:cNvPr>
          <p:cNvPicPr>
            <a:picLocks noChangeAspect="1"/>
          </p:cNvPicPr>
          <p:nvPr/>
        </p:nvPicPr>
        <p:blipFill>
          <a:blip r:embed="rId2"/>
          <a:stretch>
            <a:fillRect/>
          </a:stretch>
        </p:blipFill>
        <p:spPr>
          <a:xfrm>
            <a:off x="4130754" y="406253"/>
            <a:ext cx="7804596" cy="5564791"/>
          </a:xfrm>
          <a:prstGeom prst="rect">
            <a:avLst/>
          </a:prstGeom>
        </p:spPr>
      </p:pic>
      <p:pic>
        <p:nvPicPr>
          <p:cNvPr id="6" name="Imagen 5">
            <a:extLst>
              <a:ext uri="{FF2B5EF4-FFF2-40B4-BE49-F238E27FC236}">
                <a16:creationId xmlns:a16="http://schemas.microsoft.com/office/drawing/2014/main" id="{FDB52816-D75D-496D-9899-1839AB3E9503}"/>
              </a:ext>
            </a:extLst>
          </p:cNvPr>
          <p:cNvPicPr>
            <a:picLocks noChangeAspect="1"/>
          </p:cNvPicPr>
          <p:nvPr/>
        </p:nvPicPr>
        <p:blipFill rotWithShape="1">
          <a:blip r:embed="rId3"/>
          <a:srcRect l="26423" t="22346" r="57885" b="64520"/>
          <a:stretch/>
        </p:blipFill>
        <p:spPr>
          <a:xfrm>
            <a:off x="1375892" y="5655586"/>
            <a:ext cx="2283406" cy="1074545"/>
          </a:xfrm>
          <a:prstGeom prst="rect">
            <a:avLst/>
          </a:prstGeom>
        </p:spPr>
      </p:pic>
      <p:pic>
        <p:nvPicPr>
          <p:cNvPr id="7" name="Imagen 6">
            <a:extLst>
              <a:ext uri="{FF2B5EF4-FFF2-40B4-BE49-F238E27FC236}">
                <a16:creationId xmlns:a16="http://schemas.microsoft.com/office/drawing/2014/main" id="{3C41E811-932C-452E-ACEF-24C79FA59059}"/>
              </a:ext>
            </a:extLst>
          </p:cNvPr>
          <p:cNvPicPr>
            <a:picLocks noChangeAspect="1"/>
          </p:cNvPicPr>
          <p:nvPr/>
        </p:nvPicPr>
        <p:blipFill>
          <a:blip r:embed="rId4"/>
          <a:stretch>
            <a:fillRect/>
          </a:stretch>
        </p:blipFill>
        <p:spPr>
          <a:xfrm>
            <a:off x="8179910" y="5823584"/>
            <a:ext cx="2947635" cy="771779"/>
          </a:xfrm>
          <a:prstGeom prst="rect">
            <a:avLst/>
          </a:prstGeom>
        </p:spPr>
      </p:pic>
    </p:spTree>
    <p:extLst>
      <p:ext uri="{BB962C8B-B14F-4D97-AF65-F5344CB8AC3E}">
        <p14:creationId xmlns:p14="http://schemas.microsoft.com/office/powerpoint/2010/main" val="371470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BB9D2-3E51-4C6D-94AC-74859388AEA6}"/>
              </a:ext>
            </a:extLst>
          </p:cNvPr>
          <p:cNvSpPr>
            <a:spLocks noGrp="1"/>
          </p:cNvSpPr>
          <p:nvPr>
            <p:ph type="title"/>
          </p:nvPr>
        </p:nvSpPr>
        <p:spPr/>
        <p:txBody>
          <a:bodyPr>
            <a:normAutofit fontScale="90000"/>
          </a:bodyPr>
          <a:lstStyle/>
          <a:p>
            <a:r>
              <a:rPr lang="es-CO" dirty="0">
                <a:solidFill>
                  <a:srgbClr val="C00000"/>
                </a:solidFill>
                <a:effectLst>
                  <a:outerShdw blurRad="38100" dist="38100" dir="2700000" algn="tl">
                    <a:srgbClr val="000000">
                      <a:alpha val="43137"/>
                    </a:srgbClr>
                  </a:outerShdw>
                </a:effectLst>
              </a:rPr>
              <a:t>LIDERAZGO – GOBERNANZA – RECTORIA SANITARIA</a:t>
            </a:r>
            <a:br>
              <a:rPr lang="es-CO" dirty="0">
                <a:solidFill>
                  <a:srgbClr val="C00000"/>
                </a:solidFill>
                <a:effectLst>
                  <a:outerShdw blurRad="38100" dist="38100" dir="2700000" algn="tl">
                    <a:srgbClr val="000000">
                      <a:alpha val="43137"/>
                    </a:srgbClr>
                  </a:outerShdw>
                </a:effectLst>
              </a:rPr>
            </a:br>
            <a:endParaRPr lang="es-CO" dirty="0"/>
          </a:p>
        </p:txBody>
      </p:sp>
      <p:sp>
        <p:nvSpPr>
          <p:cNvPr id="6" name="CuadroTexto 5">
            <a:extLst>
              <a:ext uri="{FF2B5EF4-FFF2-40B4-BE49-F238E27FC236}">
                <a16:creationId xmlns:a16="http://schemas.microsoft.com/office/drawing/2014/main" id="{4910C26A-AE8B-4CDC-853C-D8DCCF580DB9}"/>
              </a:ext>
            </a:extLst>
          </p:cNvPr>
          <p:cNvSpPr txBox="1"/>
          <p:nvPr/>
        </p:nvSpPr>
        <p:spPr>
          <a:xfrm>
            <a:off x="1208468" y="1439486"/>
            <a:ext cx="9775064" cy="4093428"/>
          </a:xfrm>
          <a:prstGeom prst="rect">
            <a:avLst/>
          </a:prstGeom>
          <a:noFill/>
        </p:spPr>
        <p:txBody>
          <a:bodyPr wrap="square" rtlCol="0">
            <a:spAutoFit/>
          </a:bodyPr>
          <a:lstStyle/>
          <a:p>
            <a:pPr algn="just"/>
            <a:endParaRPr lang="es-CO" sz="2000" dirty="0"/>
          </a:p>
          <a:p>
            <a:pPr marL="285750" indent="-285750" algn="just">
              <a:buFont typeface="Arial" panose="020B0604020202020204" pitchFamily="34" charset="0"/>
              <a:buChar char="•"/>
            </a:pPr>
            <a:r>
              <a:rPr lang="es-CO" sz="2000" dirty="0"/>
              <a:t>Implementación efectiva de los Marcos Normativos estratégicos que permiten mejorar las intervenciones en salud Materna (MAITE – Ruta de Promoción y Mantenimiento de la Salud – Ruta materno Perinatal – Resolución 3280/18)</a:t>
            </a:r>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Supervisión efectiva desde la DTS y las DLS</a:t>
            </a:r>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Alianzas, reglamentación e incentivos para la mejora</a:t>
            </a:r>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Seguimiento de los programas (Maternidad Segura, VIH, Sífilis, </a:t>
            </a:r>
            <a:r>
              <a:rPr lang="es-CO" sz="2000" dirty="0" err="1"/>
              <a:t>etc</a:t>
            </a:r>
            <a:r>
              <a:rPr lang="es-CO" sz="2000" dirty="0"/>
              <a:t>) de las EAPB y de las DTS</a:t>
            </a:r>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Acciones propias de las DTS (PIC-APS y promoción de acciones en lo Comunitario)</a:t>
            </a:r>
          </a:p>
        </p:txBody>
      </p:sp>
      <p:pic>
        <p:nvPicPr>
          <p:cNvPr id="7" name="Imagen 6">
            <a:extLst>
              <a:ext uri="{FF2B5EF4-FFF2-40B4-BE49-F238E27FC236}">
                <a16:creationId xmlns:a16="http://schemas.microsoft.com/office/drawing/2014/main" id="{139CFF03-F662-4C5E-A053-005A85FEC134}"/>
              </a:ext>
            </a:extLst>
          </p:cNvPr>
          <p:cNvPicPr>
            <a:picLocks noChangeAspect="1"/>
          </p:cNvPicPr>
          <p:nvPr/>
        </p:nvPicPr>
        <p:blipFill rotWithShape="1">
          <a:blip r:embed="rId2"/>
          <a:srcRect l="26423" t="22346" r="57885" b="64520"/>
          <a:stretch/>
        </p:blipFill>
        <p:spPr>
          <a:xfrm>
            <a:off x="1375892" y="5543042"/>
            <a:ext cx="2283406" cy="1074545"/>
          </a:xfrm>
          <a:prstGeom prst="rect">
            <a:avLst/>
          </a:prstGeom>
        </p:spPr>
      </p:pic>
      <p:pic>
        <p:nvPicPr>
          <p:cNvPr id="8" name="Imagen 7">
            <a:extLst>
              <a:ext uri="{FF2B5EF4-FFF2-40B4-BE49-F238E27FC236}">
                <a16:creationId xmlns:a16="http://schemas.microsoft.com/office/drawing/2014/main" id="{15480D37-B467-40FA-9592-8E50B7C6E333}"/>
              </a:ext>
            </a:extLst>
          </p:cNvPr>
          <p:cNvPicPr>
            <a:picLocks noChangeAspect="1"/>
          </p:cNvPicPr>
          <p:nvPr/>
        </p:nvPicPr>
        <p:blipFill>
          <a:blip r:embed="rId3"/>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407099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901A6-F352-445E-907A-544E4E0E3EFC}"/>
              </a:ext>
            </a:extLst>
          </p:cNvPr>
          <p:cNvSpPr>
            <a:spLocks noGrp="1"/>
          </p:cNvSpPr>
          <p:nvPr>
            <p:ph type="title"/>
          </p:nvPr>
        </p:nvSpPr>
        <p:spPr>
          <a:xfrm>
            <a:off x="657223" y="517135"/>
            <a:ext cx="11145569" cy="400050"/>
          </a:xfrm>
        </p:spPr>
        <p:txBody>
          <a:bodyPr>
            <a:normAutofit fontScale="90000"/>
          </a:bodyPr>
          <a:lstStyle/>
          <a:p>
            <a:r>
              <a:rPr lang="es-CO" dirty="0">
                <a:solidFill>
                  <a:srgbClr val="C00000"/>
                </a:solidFill>
                <a:effectLst>
                  <a:outerShdw blurRad="38100" dist="38100" dir="2700000" algn="tl">
                    <a:srgbClr val="000000">
                      <a:alpha val="43137"/>
                    </a:srgbClr>
                  </a:outerShdw>
                </a:effectLst>
              </a:rPr>
              <a:t>QUE DEBE HACER CADA ACTOR CUANDO OCURRE UNA MUERTE MATERNA? </a:t>
            </a:r>
            <a:br>
              <a:rPr lang="es-CO" dirty="0">
                <a:solidFill>
                  <a:srgbClr val="C00000"/>
                </a:solidFill>
                <a:effectLst>
                  <a:outerShdw blurRad="38100" dist="38100" dir="2700000" algn="tl">
                    <a:srgbClr val="000000">
                      <a:alpha val="43137"/>
                    </a:srgbClr>
                  </a:outerShdw>
                </a:effectLst>
              </a:rPr>
            </a:br>
            <a:endParaRPr lang="es-CO" dirty="0"/>
          </a:p>
        </p:txBody>
      </p:sp>
      <p:sp>
        <p:nvSpPr>
          <p:cNvPr id="4" name="CuadroTexto 3">
            <a:extLst>
              <a:ext uri="{FF2B5EF4-FFF2-40B4-BE49-F238E27FC236}">
                <a16:creationId xmlns:a16="http://schemas.microsoft.com/office/drawing/2014/main" id="{52345695-290D-4416-BAA9-B9E9E046BF67}"/>
              </a:ext>
            </a:extLst>
          </p:cNvPr>
          <p:cNvSpPr txBox="1"/>
          <p:nvPr/>
        </p:nvSpPr>
        <p:spPr>
          <a:xfrm>
            <a:off x="657223" y="1561065"/>
            <a:ext cx="10908406" cy="3170099"/>
          </a:xfrm>
          <a:prstGeom prst="rect">
            <a:avLst/>
          </a:prstGeom>
          <a:noFill/>
        </p:spPr>
        <p:txBody>
          <a:bodyPr wrap="square" rtlCol="0">
            <a:spAutoFit/>
          </a:bodyPr>
          <a:lstStyle/>
          <a:p>
            <a:pPr marL="285750" indent="-285750" algn="just">
              <a:buFont typeface="Arial" panose="020B0604020202020204" pitchFamily="34" charset="0"/>
              <a:buChar char="•"/>
            </a:pPr>
            <a:r>
              <a:rPr lang="es-CO" sz="2000" dirty="0"/>
              <a:t>LA IPS DE FALLECIMIENTO DEBE HACER LA NOTIFICACIÓN – HACER UN RESUMEN DE LAS ATENCIONES Y PROVEER LA HISTORIA CLINICA </a:t>
            </a:r>
            <a:r>
              <a:rPr lang="es-CO" sz="2000" b="1" dirty="0">
                <a:solidFill>
                  <a:srgbClr val="C00000"/>
                </a:solidFill>
              </a:rPr>
              <a:t>COMPLETA</a:t>
            </a:r>
            <a:r>
              <a:rPr lang="es-CO" sz="2000" dirty="0"/>
              <a:t> A LA AUTORIDAD DEPARTAMENTAL (INCLUYENDO NOTAS DE ENFERMERIA – BITACORAS DE REFERENCIA Y CONTRAREFERENCIA – BITACORA DE TRASLADO, ETC)</a:t>
            </a:r>
          </a:p>
          <a:p>
            <a:pPr algn="just"/>
            <a:endParaRPr lang="es-CO" sz="2000" dirty="0"/>
          </a:p>
          <a:p>
            <a:pPr algn="just"/>
            <a:endParaRPr lang="es-CO" sz="2000" dirty="0"/>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EL MUNICIPIO DEBE REALIZAR LA ENTREVISTA FAMILIAR Y AUTOPSIA VERBAL Y EN CASO DE SER IMPOSIBLE SOLICITAR APOYO A LA EAPB PARA SU REALIZACIÓN</a:t>
            </a:r>
          </a:p>
          <a:p>
            <a:pPr marL="285750" indent="-285750" algn="just">
              <a:buFont typeface="Arial" panose="020B0604020202020204" pitchFamily="34" charset="0"/>
              <a:buChar char="•"/>
            </a:pPr>
            <a:endParaRPr lang="es-CO" sz="2000" dirty="0"/>
          </a:p>
        </p:txBody>
      </p:sp>
      <p:pic>
        <p:nvPicPr>
          <p:cNvPr id="5" name="Imagen 4">
            <a:extLst>
              <a:ext uri="{FF2B5EF4-FFF2-40B4-BE49-F238E27FC236}">
                <a16:creationId xmlns:a16="http://schemas.microsoft.com/office/drawing/2014/main" id="{74F0A4EA-3428-42AB-A58D-C603F70CF7D3}"/>
              </a:ext>
            </a:extLst>
          </p:cNvPr>
          <p:cNvPicPr>
            <a:picLocks noChangeAspect="1"/>
          </p:cNvPicPr>
          <p:nvPr/>
        </p:nvPicPr>
        <p:blipFill rotWithShape="1">
          <a:blip r:embed="rId2"/>
          <a:srcRect l="26423" t="22346" r="57885" b="64520"/>
          <a:stretch/>
        </p:blipFill>
        <p:spPr>
          <a:xfrm>
            <a:off x="1375892" y="5543042"/>
            <a:ext cx="2283406" cy="1074545"/>
          </a:xfrm>
          <a:prstGeom prst="rect">
            <a:avLst/>
          </a:prstGeom>
        </p:spPr>
      </p:pic>
      <p:pic>
        <p:nvPicPr>
          <p:cNvPr id="6" name="Imagen 5">
            <a:extLst>
              <a:ext uri="{FF2B5EF4-FFF2-40B4-BE49-F238E27FC236}">
                <a16:creationId xmlns:a16="http://schemas.microsoft.com/office/drawing/2014/main" id="{241FC8F9-A564-4547-8A0F-C747FB56DB6C}"/>
              </a:ext>
            </a:extLst>
          </p:cNvPr>
          <p:cNvPicPr>
            <a:picLocks noChangeAspect="1"/>
          </p:cNvPicPr>
          <p:nvPr/>
        </p:nvPicPr>
        <p:blipFill>
          <a:blip r:embed="rId3"/>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7364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86EAA87-611E-4280-B7FE-08AD4ACFF669}"/>
              </a:ext>
            </a:extLst>
          </p:cNvPr>
          <p:cNvSpPr/>
          <p:nvPr/>
        </p:nvSpPr>
        <p:spPr>
          <a:xfrm>
            <a:off x="425002" y="1365210"/>
            <a:ext cx="11565228" cy="3785652"/>
          </a:xfrm>
          <a:prstGeom prst="rect">
            <a:avLst/>
          </a:prstGeom>
        </p:spPr>
        <p:txBody>
          <a:bodyPr wrap="square">
            <a:spAutoFit/>
          </a:bodyPr>
          <a:lstStyle/>
          <a:p>
            <a:pPr marL="285750" indent="-285750">
              <a:buFont typeface="Arial" panose="020B0604020202020204" pitchFamily="34" charset="0"/>
              <a:buChar char="•"/>
            </a:pPr>
            <a:r>
              <a:rPr lang="es-CO" sz="2400" dirty="0"/>
              <a:t>LO IDEAL ES QUE CADA ACTOR REALICE UN ANÁLISIS AL INTERIOR DE SU INSTITUCIÓN DE SUS INTERVENCIONES A TRAVES DE LA HC E IDENTIFIQUE SUS OPORTUNIDADES DE MEJORA PARA APORTARLAS EN LA UNIDAD DE ANÁLISIS DEPARTAMENTAL.</a:t>
            </a:r>
          </a:p>
          <a:p>
            <a:pPr marL="285750" indent="-285750">
              <a:buFont typeface="Arial" panose="020B0604020202020204" pitchFamily="34" charset="0"/>
              <a:buChar char="•"/>
            </a:pPr>
            <a:endParaRPr lang="es-CO" sz="2400" dirty="0"/>
          </a:p>
          <a:p>
            <a:pPr marL="285750" indent="-285750">
              <a:buFont typeface="Arial" panose="020B0604020202020204" pitchFamily="34" charset="0"/>
              <a:buChar char="•"/>
            </a:pPr>
            <a:endParaRPr lang="es-CO" sz="2400" dirty="0"/>
          </a:p>
          <a:p>
            <a:pPr marL="285750" indent="-285750">
              <a:buFont typeface="Arial" panose="020B0604020202020204" pitchFamily="34" charset="0"/>
              <a:buChar char="•"/>
            </a:pPr>
            <a:r>
              <a:rPr lang="es-CO" sz="2400" dirty="0"/>
              <a:t>REALIZAR UNA PRESENTACIÓN PARA LA UNIDAD DE ANÁLISIS QUE RESUMA LAS INTERVENCIONES Y EL ANÁLISIS REALIZADO DEL CASO.  </a:t>
            </a:r>
          </a:p>
          <a:p>
            <a:pPr marL="285750" indent="-285750">
              <a:buFont typeface="Arial" panose="020B0604020202020204" pitchFamily="34" charset="0"/>
              <a:buChar char="•"/>
            </a:pPr>
            <a:endParaRPr lang="es-CO" sz="2400" dirty="0"/>
          </a:p>
          <a:p>
            <a:pPr marL="285750" indent="-285750">
              <a:buFont typeface="Arial" panose="020B0604020202020204" pitchFamily="34" charset="0"/>
              <a:buChar char="•"/>
            </a:pPr>
            <a:endParaRPr lang="es-CO" sz="2400" dirty="0"/>
          </a:p>
          <a:p>
            <a:pPr marL="285750" indent="-285750">
              <a:buFont typeface="Arial" panose="020B0604020202020204" pitchFamily="34" charset="0"/>
              <a:buChar char="•"/>
            </a:pPr>
            <a:r>
              <a:rPr lang="es-CO" sz="2400" dirty="0"/>
              <a:t>PARTICIPAR EN LA UNIDAD DE ANÁLISIS CON TOMADORES DE DECISIONES</a:t>
            </a:r>
          </a:p>
        </p:txBody>
      </p:sp>
      <p:pic>
        <p:nvPicPr>
          <p:cNvPr id="5" name="Imagen 4">
            <a:extLst>
              <a:ext uri="{FF2B5EF4-FFF2-40B4-BE49-F238E27FC236}">
                <a16:creationId xmlns:a16="http://schemas.microsoft.com/office/drawing/2014/main" id="{9473E6D5-DE08-48E4-A2A1-BE6E97EC1237}"/>
              </a:ext>
            </a:extLst>
          </p:cNvPr>
          <p:cNvPicPr>
            <a:picLocks noChangeAspect="1"/>
          </p:cNvPicPr>
          <p:nvPr/>
        </p:nvPicPr>
        <p:blipFill rotWithShape="1">
          <a:blip r:embed="rId2"/>
          <a:srcRect l="26423" t="22346" r="57885" b="64520"/>
          <a:stretch/>
        </p:blipFill>
        <p:spPr>
          <a:xfrm>
            <a:off x="1375892" y="5543042"/>
            <a:ext cx="2283406" cy="1074545"/>
          </a:xfrm>
          <a:prstGeom prst="rect">
            <a:avLst/>
          </a:prstGeom>
        </p:spPr>
      </p:pic>
      <p:pic>
        <p:nvPicPr>
          <p:cNvPr id="6" name="Imagen 5">
            <a:extLst>
              <a:ext uri="{FF2B5EF4-FFF2-40B4-BE49-F238E27FC236}">
                <a16:creationId xmlns:a16="http://schemas.microsoft.com/office/drawing/2014/main" id="{CD2F7D57-572E-4246-8670-2C560BADF8B9}"/>
              </a:ext>
            </a:extLst>
          </p:cNvPr>
          <p:cNvPicPr>
            <a:picLocks noChangeAspect="1"/>
          </p:cNvPicPr>
          <p:nvPr/>
        </p:nvPicPr>
        <p:blipFill>
          <a:blip r:embed="rId3"/>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37346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036E3-0C4D-4C5D-9AB0-2854E092F5B1}"/>
              </a:ext>
            </a:extLst>
          </p:cNvPr>
          <p:cNvSpPr>
            <a:spLocks noGrp="1"/>
          </p:cNvSpPr>
          <p:nvPr>
            <p:ph type="title"/>
          </p:nvPr>
        </p:nvSpPr>
        <p:spPr/>
        <p:txBody>
          <a:bodyPr>
            <a:normAutofit fontScale="90000"/>
          </a:bodyPr>
          <a:lstStyle/>
          <a:p>
            <a:r>
              <a:rPr lang="es-CO" dirty="0"/>
              <a:t>APLICATIVO WEB </a:t>
            </a:r>
          </a:p>
        </p:txBody>
      </p:sp>
      <p:sp>
        <p:nvSpPr>
          <p:cNvPr id="4" name="Marcador de texto 3">
            <a:extLst>
              <a:ext uri="{FF2B5EF4-FFF2-40B4-BE49-F238E27FC236}">
                <a16:creationId xmlns:a16="http://schemas.microsoft.com/office/drawing/2014/main" id="{F0E7B6D7-B933-4D64-BFC1-C92B0EF7750B}"/>
              </a:ext>
            </a:extLst>
          </p:cNvPr>
          <p:cNvSpPr txBox="1">
            <a:spLocks/>
          </p:cNvSpPr>
          <p:nvPr/>
        </p:nvSpPr>
        <p:spPr>
          <a:xfrm>
            <a:off x="912719" y="2048668"/>
            <a:ext cx="3932238" cy="27606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CO" dirty="0"/>
              <a:t>INFORMACIÓN PARA LOS DETERMINANTES MUJER – FAMILIA Y COMUNIDAD – PERCEPCIÓN SOBRE LA ACCESIBILIDAD-CALIDAD Y OPORTUNIDAD DE LOS SERVICIOS DE SALUD</a:t>
            </a:r>
          </a:p>
        </p:txBody>
      </p:sp>
      <p:pic>
        <p:nvPicPr>
          <p:cNvPr id="5" name="Marcador de contenido 4">
            <a:extLst>
              <a:ext uri="{FF2B5EF4-FFF2-40B4-BE49-F238E27FC236}">
                <a16:creationId xmlns:a16="http://schemas.microsoft.com/office/drawing/2014/main" id="{554C9F88-D1C4-4A55-8D08-F1010D81FAC9}"/>
              </a:ext>
            </a:extLst>
          </p:cNvPr>
          <p:cNvPicPr>
            <a:picLocks noChangeAspect="1"/>
          </p:cNvPicPr>
          <p:nvPr/>
        </p:nvPicPr>
        <p:blipFill rotWithShape="1">
          <a:blip r:embed="rId2"/>
          <a:srcRect l="15084" t="26441" r="39144" b="24004"/>
          <a:stretch/>
        </p:blipFill>
        <p:spPr>
          <a:xfrm>
            <a:off x="5315682" y="1591481"/>
            <a:ext cx="6524625" cy="3970337"/>
          </a:xfrm>
          <a:prstGeom prst="rect">
            <a:avLst/>
          </a:prstGeom>
        </p:spPr>
      </p:pic>
      <p:pic>
        <p:nvPicPr>
          <p:cNvPr id="6" name="Imagen 5">
            <a:extLst>
              <a:ext uri="{FF2B5EF4-FFF2-40B4-BE49-F238E27FC236}">
                <a16:creationId xmlns:a16="http://schemas.microsoft.com/office/drawing/2014/main" id="{EB9633FA-7BB4-49C0-AEB5-A844F2A251EF}"/>
              </a:ext>
            </a:extLst>
          </p:cNvPr>
          <p:cNvPicPr>
            <a:picLocks noChangeAspect="1"/>
          </p:cNvPicPr>
          <p:nvPr/>
        </p:nvPicPr>
        <p:blipFill rotWithShape="1">
          <a:blip r:embed="rId3"/>
          <a:srcRect l="26423" t="22346" r="57885" b="64520"/>
          <a:stretch/>
        </p:blipFill>
        <p:spPr>
          <a:xfrm>
            <a:off x="1375892" y="5543042"/>
            <a:ext cx="2283406" cy="1074545"/>
          </a:xfrm>
          <a:prstGeom prst="rect">
            <a:avLst/>
          </a:prstGeom>
        </p:spPr>
      </p:pic>
      <p:pic>
        <p:nvPicPr>
          <p:cNvPr id="7" name="Imagen 6">
            <a:extLst>
              <a:ext uri="{FF2B5EF4-FFF2-40B4-BE49-F238E27FC236}">
                <a16:creationId xmlns:a16="http://schemas.microsoft.com/office/drawing/2014/main" id="{B495DB82-4312-4B55-9B4F-F6B0CE8A58E0}"/>
              </a:ext>
            </a:extLst>
          </p:cNvPr>
          <p:cNvPicPr>
            <a:picLocks noChangeAspect="1"/>
          </p:cNvPicPr>
          <p:nvPr/>
        </p:nvPicPr>
        <p:blipFill>
          <a:blip r:embed="rId4"/>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126940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9093B57-D65C-4FA8-9E5C-AB0EF69234B8}"/>
              </a:ext>
            </a:extLst>
          </p:cNvPr>
          <p:cNvPicPr>
            <a:picLocks noChangeAspect="1"/>
          </p:cNvPicPr>
          <p:nvPr/>
        </p:nvPicPr>
        <p:blipFill>
          <a:blip r:embed="rId2"/>
          <a:stretch>
            <a:fillRect/>
          </a:stretch>
        </p:blipFill>
        <p:spPr>
          <a:xfrm>
            <a:off x="3227505" y="599254"/>
            <a:ext cx="3028950" cy="1514475"/>
          </a:xfrm>
          <a:prstGeom prst="rect">
            <a:avLst/>
          </a:prstGeom>
        </p:spPr>
      </p:pic>
      <p:sp>
        <p:nvSpPr>
          <p:cNvPr id="5" name="CuadroTexto 4">
            <a:extLst>
              <a:ext uri="{FF2B5EF4-FFF2-40B4-BE49-F238E27FC236}">
                <a16:creationId xmlns:a16="http://schemas.microsoft.com/office/drawing/2014/main" id="{62584316-04CA-4E6E-9E68-E0581F8C378A}"/>
              </a:ext>
            </a:extLst>
          </p:cNvPr>
          <p:cNvSpPr txBox="1"/>
          <p:nvPr/>
        </p:nvSpPr>
        <p:spPr>
          <a:xfrm>
            <a:off x="283334" y="593039"/>
            <a:ext cx="11552349" cy="5632311"/>
          </a:xfrm>
          <a:prstGeom prst="rect">
            <a:avLst/>
          </a:prstGeom>
          <a:noFill/>
        </p:spPr>
        <p:txBody>
          <a:bodyPr wrap="square" rtlCol="0">
            <a:spAutoFit/>
          </a:bodyPr>
          <a:lstStyle/>
          <a:p>
            <a:pPr algn="r"/>
            <a:r>
              <a:rPr lang="es-CO" dirty="0"/>
              <a:t>LUISA COCHERO</a:t>
            </a:r>
          </a:p>
          <a:p>
            <a:pPr algn="r"/>
            <a:r>
              <a:rPr lang="es-CO" dirty="0"/>
              <a:t>TI 1234567890</a:t>
            </a:r>
          </a:p>
          <a:p>
            <a:pPr algn="r"/>
            <a:r>
              <a:rPr lang="es-CO" dirty="0"/>
              <a:t>AFILIADA A EAPB RÉGIMEN SUBSIDIADO XXXX</a:t>
            </a:r>
          </a:p>
          <a:p>
            <a:pPr algn="r"/>
            <a:r>
              <a:rPr lang="es-CO" dirty="0"/>
              <a:t>14 AÑOS</a:t>
            </a:r>
          </a:p>
          <a:p>
            <a:pPr algn="r"/>
            <a:r>
              <a:rPr lang="es-CO" dirty="0"/>
              <a:t>GUAYABAL DE SÍQUIMA</a:t>
            </a:r>
          </a:p>
          <a:p>
            <a:endParaRPr lang="es-CO" dirty="0"/>
          </a:p>
          <a:p>
            <a:r>
              <a:rPr lang="es-CO" dirty="0"/>
              <a:t>CURSÓ HASTA 7 GRADO. NO ESTÁ ESTUDIANDO PORQUE LA MAMÁ LE DIJO “ELLA NO SIRVE PARA ESTUDIAR Y TENIA QUE AYUDAR EN LA CASA”</a:t>
            </a:r>
          </a:p>
          <a:p>
            <a:r>
              <a:rPr lang="es-CO" dirty="0"/>
              <a:t>VIVE CON LA MADRE (AMA DE CASA) EL PADRE (AGRICULTOR) Y 4 HERMANOS MENORES VARONES</a:t>
            </a:r>
          </a:p>
          <a:p>
            <a:endParaRPr lang="es-CO" dirty="0"/>
          </a:p>
          <a:p>
            <a:r>
              <a:rPr lang="es-CO" dirty="0"/>
              <a:t>LOS INGRESOS PROMEDIO DEL HOGAR SON 800.000</a:t>
            </a:r>
          </a:p>
          <a:p>
            <a:r>
              <a:rPr lang="es-CO" dirty="0"/>
              <a:t>VIVEN EN EL ÁREA RURAL A 1 HORA DE CAMINO AL CENTRO DE SALUD Y 1H EN VEHÍCULO DE HOSPITAL</a:t>
            </a:r>
          </a:p>
          <a:p>
            <a:endParaRPr lang="es-CO" dirty="0"/>
          </a:p>
          <a:p>
            <a:r>
              <a:rPr lang="es-CO" dirty="0"/>
              <a:t>QUEDÓ EMBARAZADA A LOS 13 AÑOS Y 10 MESES – EL PADRE DEL BEBÉ TIENE 20 AÑOS, ES UN EMPLEADO DE VERIFICACIÓN DE LINEAS DE CODENSA. </a:t>
            </a:r>
          </a:p>
          <a:p>
            <a:endParaRPr lang="es-CO" dirty="0"/>
          </a:p>
          <a:p>
            <a:r>
              <a:rPr lang="es-CO" dirty="0"/>
              <a:t>NO PLANIFICABA – SU PRIMERA ATENCION FUE EN EL HOSPITAL DE SAN JUAN DE RIOSECO PORQUE SE TOMÓ UNAS PASTILLAS PARA ABORTAR (6 SEMANAS)</a:t>
            </a:r>
          </a:p>
          <a:p>
            <a:r>
              <a:rPr lang="es-CO" dirty="0"/>
              <a:t> </a:t>
            </a:r>
          </a:p>
        </p:txBody>
      </p:sp>
      <p:pic>
        <p:nvPicPr>
          <p:cNvPr id="6" name="Imagen 5">
            <a:extLst>
              <a:ext uri="{FF2B5EF4-FFF2-40B4-BE49-F238E27FC236}">
                <a16:creationId xmlns:a16="http://schemas.microsoft.com/office/drawing/2014/main" id="{2A26A79F-D341-4AE9-980B-665A97607E80}"/>
              </a:ext>
            </a:extLst>
          </p:cNvPr>
          <p:cNvPicPr>
            <a:picLocks noChangeAspect="1"/>
          </p:cNvPicPr>
          <p:nvPr/>
        </p:nvPicPr>
        <p:blipFill rotWithShape="1">
          <a:blip r:embed="rId3"/>
          <a:srcRect l="26423" t="22346" r="57885" b="64520"/>
          <a:stretch/>
        </p:blipFill>
        <p:spPr>
          <a:xfrm>
            <a:off x="1375892" y="5543042"/>
            <a:ext cx="2283406" cy="1074545"/>
          </a:xfrm>
          <a:prstGeom prst="rect">
            <a:avLst/>
          </a:prstGeom>
        </p:spPr>
      </p:pic>
      <p:pic>
        <p:nvPicPr>
          <p:cNvPr id="7" name="Imagen 6">
            <a:extLst>
              <a:ext uri="{FF2B5EF4-FFF2-40B4-BE49-F238E27FC236}">
                <a16:creationId xmlns:a16="http://schemas.microsoft.com/office/drawing/2014/main" id="{DDC7D426-CDD1-4898-9DE7-F556F36F283C}"/>
              </a:ext>
            </a:extLst>
          </p:cNvPr>
          <p:cNvPicPr>
            <a:picLocks noChangeAspect="1"/>
          </p:cNvPicPr>
          <p:nvPr/>
        </p:nvPicPr>
        <p:blipFill>
          <a:blip r:embed="rId4"/>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178323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F47DE7D-234A-4544-97F3-A0C2A4FECD17}"/>
              </a:ext>
            </a:extLst>
          </p:cNvPr>
          <p:cNvPicPr>
            <a:picLocks noChangeAspect="1"/>
          </p:cNvPicPr>
          <p:nvPr/>
        </p:nvPicPr>
        <p:blipFill>
          <a:blip r:embed="rId2"/>
          <a:stretch>
            <a:fillRect/>
          </a:stretch>
        </p:blipFill>
        <p:spPr>
          <a:xfrm>
            <a:off x="759854" y="1052301"/>
            <a:ext cx="10998557" cy="2893374"/>
          </a:xfrm>
          <a:prstGeom prst="rect">
            <a:avLst/>
          </a:prstGeom>
        </p:spPr>
      </p:pic>
      <p:sp>
        <p:nvSpPr>
          <p:cNvPr id="5" name="CuadroTexto 4">
            <a:extLst>
              <a:ext uri="{FF2B5EF4-FFF2-40B4-BE49-F238E27FC236}">
                <a16:creationId xmlns:a16="http://schemas.microsoft.com/office/drawing/2014/main" id="{C45FF371-D01F-4B38-93DE-6D7FE938B75E}"/>
              </a:ext>
            </a:extLst>
          </p:cNvPr>
          <p:cNvSpPr txBox="1"/>
          <p:nvPr/>
        </p:nvSpPr>
        <p:spPr>
          <a:xfrm>
            <a:off x="914399" y="4039012"/>
            <a:ext cx="10663707" cy="1477328"/>
          </a:xfrm>
          <a:prstGeom prst="rect">
            <a:avLst/>
          </a:prstGeom>
          <a:noFill/>
        </p:spPr>
        <p:txBody>
          <a:bodyPr wrap="square" rtlCol="0">
            <a:spAutoFit/>
          </a:bodyPr>
          <a:lstStyle/>
          <a:p>
            <a:pPr marL="285750" indent="-285750" algn="just">
              <a:buFont typeface="Arial" panose="020B0604020202020204" pitchFamily="34" charset="0"/>
              <a:buChar char="•"/>
            </a:pPr>
            <a:r>
              <a:rPr lang="es-CO" dirty="0"/>
              <a:t>MUJER: Categoría relacionada con el género, su rol dentro de la sociedad, familia, comunidad; el significado que tiene ser mujer en su contexto. </a:t>
            </a:r>
          </a:p>
          <a:p>
            <a:pPr marL="285750" indent="-285750" algn="just">
              <a:buFont typeface="Arial" panose="020B0604020202020204" pitchFamily="34" charset="0"/>
              <a:buChar char="•"/>
            </a:pPr>
            <a:r>
              <a:rPr lang="es-CO" dirty="0"/>
              <a:t>AUTONOMIA: Capacidad para tomar decisiones sobre su vida, su cuerpo, su curso y proyecto de vida, acceso económico, acceso a información que le permita tomar decisiones libre e informadamente. </a:t>
            </a:r>
          </a:p>
          <a:p>
            <a:pPr marL="285750" indent="-285750" algn="just">
              <a:buFont typeface="Arial" panose="020B0604020202020204" pitchFamily="34" charset="0"/>
              <a:buChar char="•"/>
            </a:pPr>
            <a:r>
              <a:rPr lang="es-CO" dirty="0"/>
              <a:t>VULNERABILIDAD: Factores que la ponen en desventaja para pedir ayuda.</a:t>
            </a:r>
          </a:p>
        </p:txBody>
      </p:sp>
      <p:sp>
        <p:nvSpPr>
          <p:cNvPr id="6" name="Elipse 5">
            <a:extLst>
              <a:ext uri="{FF2B5EF4-FFF2-40B4-BE49-F238E27FC236}">
                <a16:creationId xmlns:a16="http://schemas.microsoft.com/office/drawing/2014/main" id="{B3EFEC99-6DFB-44F6-83BE-0CFC5B58DEF2}"/>
              </a:ext>
            </a:extLst>
          </p:cNvPr>
          <p:cNvSpPr/>
          <p:nvPr/>
        </p:nvSpPr>
        <p:spPr>
          <a:xfrm>
            <a:off x="8332630" y="-38634"/>
            <a:ext cx="3245476" cy="1249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rPr>
              <a:t>AUTOPSIA VERBAL - IEC</a:t>
            </a:r>
          </a:p>
        </p:txBody>
      </p:sp>
      <p:pic>
        <p:nvPicPr>
          <p:cNvPr id="7" name="Imagen 6">
            <a:extLst>
              <a:ext uri="{FF2B5EF4-FFF2-40B4-BE49-F238E27FC236}">
                <a16:creationId xmlns:a16="http://schemas.microsoft.com/office/drawing/2014/main" id="{5E395B05-1F9D-4367-8542-F8E1BB39032F}"/>
              </a:ext>
            </a:extLst>
          </p:cNvPr>
          <p:cNvPicPr>
            <a:picLocks noChangeAspect="1"/>
          </p:cNvPicPr>
          <p:nvPr/>
        </p:nvPicPr>
        <p:blipFill rotWithShape="1">
          <a:blip r:embed="rId3"/>
          <a:srcRect l="26423" t="22346" r="57885" b="64520"/>
          <a:stretch/>
        </p:blipFill>
        <p:spPr>
          <a:xfrm>
            <a:off x="1375892" y="5711858"/>
            <a:ext cx="2283406" cy="1074545"/>
          </a:xfrm>
          <a:prstGeom prst="rect">
            <a:avLst/>
          </a:prstGeom>
        </p:spPr>
      </p:pic>
      <p:pic>
        <p:nvPicPr>
          <p:cNvPr id="8" name="Imagen 7">
            <a:extLst>
              <a:ext uri="{FF2B5EF4-FFF2-40B4-BE49-F238E27FC236}">
                <a16:creationId xmlns:a16="http://schemas.microsoft.com/office/drawing/2014/main" id="{F3EDD284-B946-4F91-9664-148A90307AAE}"/>
              </a:ext>
            </a:extLst>
          </p:cNvPr>
          <p:cNvPicPr>
            <a:picLocks noChangeAspect="1"/>
          </p:cNvPicPr>
          <p:nvPr/>
        </p:nvPicPr>
        <p:blipFill>
          <a:blip r:embed="rId4"/>
          <a:stretch>
            <a:fillRect/>
          </a:stretch>
        </p:blipFill>
        <p:spPr>
          <a:xfrm>
            <a:off x="8179910" y="5879856"/>
            <a:ext cx="2947635" cy="771779"/>
          </a:xfrm>
          <a:prstGeom prst="rect">
            <a:avLst/>
          </a:prstGeom>
        </p:spPr>
      </p:pic>
    </p:spTree>
    <p:extLst>
      <p:ext uri="{BB962C8B-B14F-4D97-AF65-F5344CB8AC3E}">
        <p14:creationId xmlns:p14="http://schemas.microsoft.com/office/powerpoint/2010/main" val="324723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61C54C-7593-4575-A347-71A045E46E7D}"/>
              </a:ext>
            </a:extLst>
          </p:cNvPr>
          <p:cNvSpPr txBox="1"/>
          <p:nvPr/>
        </p:nvSpPr>
        <p:spPr>
          <a:xfrm>
            <a:off x="652531" y="1312992"/>
            <a:ext cx="9337183" cy="2585323"/>
          </a:xfrm>
          <a:prstGeom prst="rect">
            <a:avLst/>
          </a:prstGeom>
          <a:noFill/>
        </p:spPr>
        <p:txBody>
          <a:bodyPr wrap="square" rtlCol="0">
            <a:spAutoFit/>
          </a:bodyPr>
          <a:lstStyle/>
          <a:p>
            <a:pPr marL="285750" indent="-285750" algn="just">
              <a:buFont typeface="Arial" panose="020B0604020202020204" pitchFamily="34" charset="0"/>
              <a:buChar char="•"/>
            </a:pPr>
            <a:r>
              <a:rPr lang="es-CO" dirty="0"/>
              <a:t>VICTIMA DE VIOLENCIA: Física, Psicológica, de Género, Sexual, Intrafamiliar. La gestación puede causar o aumentar las respuestas violentas. Las relaciones sexuales con menores de 14 años son violencia sexual. </a:t>
            </a:r>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r>
              <a:rPr lang="es-CO" dirty="0"/>
              <a:t>PRÁCTICAS INSEGURAS: Creencias, mitos, tabúes relacionados con la maternidad. Consumo de plantas o sustancias para abortar, acudir a masajes o </a:t>
            </a:r>
            <a:r>
              <a:rPr lang="es-CO" dirty="0" err="1"/>
              <a:t>sobanderas</a:t>
            </a:r>
            <a:r>
              <a:rPr lang="es-CO" dirty="0"/>
              <a:t> que den como resultado complicaciones; acciones de falta de higiene que afecten la salud, consumir alimentos o sustancias que resulten en eventos adversos, elementos de pudor que impidan el acceso o la atención en salud- Aborto inseguro</a:t>
            </a:r>
          </a:p>
        </p:txBody>
      </p:sp>
      <p:pic>
        <p:nvPicPr>
          <p:cNvPr id="5" name="Picture 2" descr="Delitos sexuales contra niños se duplicaron en un año">
            <a:extLst>
              <a:ext uri="{FF2B5EF4-FFF2-40B4-BE49-F238E27FC236}">
                <a16:creationId xmlns:a16="http://schemas.microsoft.com/office/drawing/2014/main" id="{0203520F-ACB1-44B2-A827-5092479F7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087" y="4025591"/>
            <a:ext cx="3695208" cy="2071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asé 12 horas pariendo a mi bebé muerta”: el drama de buscar un ...">
            <a:extLst>
              <a:ext uri="{FF2B5EF4-FFF2-40B4-BE49-F238E27FC236}">
                <a16:creationId xmlns:a16="http://schemas.microsoft.com/office/drawing/2014/main" id="{78329657-A5F2-4A38-ADB2-5F9DE41DD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219" y="3709303"/>
            <a:ext cx="3905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extLst>
              <a:ext uri="{FF2B5EF4-FFF2-40B4-BE49-F238E27FC236}">
                <a16:creationId xmlns:a16="http://schemas.microsoft.com/office/drawing/2014/main" id="{816202E4-B5A9-454E-9CF3-6579C6286C77}"/>
              </a:ext>
            </a:extLst>
          </p:cNvPr>
          <p:cNvSpPr/>
          <p:nvPr/>
        </p:nvSpPr>
        <p:spPr>
          <a:xfrm>
            <a:off x="8293993" y="206062"/>
            <a:ext cx="3245476" cy="1249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rPr>
              <a:t>AUTOPSIA VERBAL - IEC</a:t>
            </a:r>
          </a:p>
        </p:txBody>
      </p:sp>
      <p:pic>
        <p:nvPicPr>
          <p:cNvPr id="8" name="Imagen 7">
            <a:extLst>
              <a:ext uri="{FF2B5EF4-FFF2-40B4-BE49-F238E27FC236}">
                <a16:creationId xmlns:a16="http://schemas.microsoft.com/office/drawing/2014/main" id="{D9422AEC-0526-4776-9C21-BFB185897DEA}"/>
              </a:ext>
            </a:extLst>
          </p:cNvPr>
          <p:cNvPicPr>
            <a:picLocks noChangeAspect="1"/>
          </p:cNvPicPr>
          <p:nvPr/>
        </p:nvPicPr>
        <p:blipFill rotWithShape="1">
          <a:blip r:embed="rId4"/>
          <a:srcRect l="26423" t="22346" r="57885" b="64520"/>
          <a:stretch/>
        </p:blipFill>
        <p:spPr>
          <a:xfrm>
            <a:off x="1064455" y="5578836"/>
            <a:ext cx="2283406" cy="1074545"/>
          </a:xfrm>
          <a:prstGeom prst="rect">
            <a:avLst/>
          </a:prstGeom>
        </p:spPr>
      </p:pic>
      <p:pic>
        <p:nvPicPr>
          <p:cNvPr id="9" name="Imagen 8">
            <a:extLst>
              <a:ext uri="{FF2B5EF4-FFF2-40B4-BE49-F238E27FC236}">
                <a16:creationId xmlns:a16="http://schemas.microsoft.com/office/drawing/2014/main" id="{143527B5-EAC7-48B1-9EAF-C1DE46F0BD26}"/>
              </a:ext>
            </a:extLst>
          </p:cNvPr>
          <p:cNvPicPr>
            <a:picLocks noChangeAspect="1"/>
          </p:cNvPicPr>
          <p:nvPr/>
        </p:nvPicPr>
        <p:blipFill>
          <a:blip r:embed="rId5"/>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257181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C5BE396-2539-43EE-8644-BD2228E1DBB8}"/>
              </a:ext>
            </a:extLst>
          </p:cNvPr>
          <p:cNvSpPr txBox="1"/>
          <p:nvPr/>
        </p:nvSpPr>
        <p:spPr>
          <a:xfrm>
            <a:off x="978794" y="1493949"/>
            <a:ext cx="9620519" cy="2862322"/>
          </a:xfrm>
          <a:prstGeom prst="rect">
            <a:avLst/>
          </a:prstGeom>
          <a:noFill/>
        </p:spPr>
        <p:txBody>
          <a:bodyPr wrap="square" rtlCol="0">
            <a:spAutoFit/>
          </a:bodyPr>
          <a:lstStyle/>
          <a:p>
            <a:pPr algn="just"/>
            <a:r>
              <a:rPr lang="es-CO" dirty="0"/>
              <a:t>FAMILIA</a:t>
            </a:r>
          </a:p>
          <a:p>
            <a:pPr algn="just"/>
            <a:endParaRPr lang="es-CO" dirty="0"/>
          </a:p>
          <a:p>
            <a:pPr marL="285750" indent="-285750" algn="just">
              <a:buFont typeface="Arial" panose="020B0604020202020204" pitchFamily="34" charset="0"/>
              <a:buChar char="•"/>
            </a:pPr>
            <a:r>
              <a:rPr lang="es-CO" dirty="0"/>
              <a:t>INGRESOS FAMILIARES Y TOMA DE DECISIONES: El factor económico es determinante para el acceso a servicios de salud, seguridad alimentaria, condiciones de vivienda, acceso educativo, dependencia económica de terceros, dificultades de desplazamiento, acceso a métodos de regulación de la fecundidad. </a:t>
            </a:r>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r>
              <a:rPr lang="es-CO" dirty="0"/>
              <a:t>CONDICIONES DE LA VIVIENDA</a:t>
            </a:r>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r>
              <a:rPr lang="es-CO" dirty="0"/>
              <a:t>RED DE APOYO FAMILIAR </a:t>
            </a:r>
          </a:p>
        </p:txBody>
      </p:sp>
      <p:pic>
        <p:nvPicPr>
          <p:cNvPr id="5" name="Picture 2" descr="Redes de apoyo – Estar bien Ibero">
            <a:extLst>
              <a:ext uri="{FF2B5EF4-FFF2-40B4-BE49-F238E27FC236}">
                <a16:creationId xmlns:a16="http://schemas.microsoft.com/office/drawing/2014/main" id="{5C08B8B3-2FAF-4BCE-A4F0-E8BEBDC3E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829" y="3588596"/>
            <a:ext cx="3244448" cy="2623440"/>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a:extLst>
              <a:ext uri="{FF2B5EF4-FFF2-40B4-BE49-F238E27FC236}">
                <a16:creationId xmlns:a16="http://schemas.microsoft.com/office/drawing/2014/main" id="{84E0EE8E-E325-47AA-85F7-0A8518E302A1}"/>
              </a:ext>
            </a:extLst>
          </p:cNvPr>
          <p:cNvSpPr/>
          <p:nvPr/>
        </p:nvSpPr>
        <p:spPr>
          <a:xfrm>
            <a:off x="8293993" y="206062"/>
            <a:ext cx="3245476" cy="1249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rPr>
              <a:t>AUTOPSIA VERBAL - IEC</a:t>
            </a:r>
          </a:p>
        </p:txBody>
      </p:sp>
      <p:pic>
        <p:nvPicPr>
          <p:cNvPr id="7" name="Imagen 6">
            <a:extLst>
              <a:ext uri="{FF2B5EF4-FFF2-40B4-BE49-F238E27FC236}">
                <a16:creationId xmlns:a16="http://schemas.microsoft.com/office/drawing/2014/main" id="{FBFDD71A-3978-4F9C-AB5B-FFA36EA9072C}"/>
              </a:ext>
            </a:extLst>
          </p:cNvPr>
          <p:cNvPicPr>
            <a:picLocks noChangeAspect="1"/>
          </p:cNvPicPr>
          <p:nvPr/>
        </p:nvPicPr>
        <p:blipFill rotWithShape="1">
          <a:blip r:embed="rId3"/>
          <a:srcRect l="26423" t="22346" r="57885" b="64520"/>
          <a:stretch/>
        </p:blipFill>
        <p:spPr>
          <a:xfrm>
            <a:off x="1375892" y="5543042"/>
            <a:ext cx="2283406" cy="1074545"/>
          </a:xfrm>
          <a:prstGeom prst="rect">
            <a:avLst/>
          </a:prstGeom>
        </p:spPr>
      </p:pic>
      <p:pic>
        <p:nvPicPr>
          <p:cNvPr id="8" name="Imagen 7">
            <a:extLst>
              <a:ext uri="{FF2B5EF4-FFF2-40B4-BE49-F238E27FC236}">
                <a16:creationId xmlns:a16="http://schemas.microsoft.com/office/drawing/2014/main" id="{ABD668EE-7334-41C7-9AC9-E154D63C3341}"/>
              </a:ext>
            </a:extLst>
          </p:cNvPr>
          <p:cNvPicPr>
            <a:picLocks noChangeAspect="1"/>
          </p:cNvPicPr>
          <p:nvPr/>
        </p:nvPicPr>
        <p:blipFill>
          <a:blip r:embed="rId4"/>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295451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12E79-0A5B-4050-B585-DC1AA245E581}"/>
              </a:ext>
            </a:extLst>
          </p:cNvPr>
          <p:cNvSpPr>
            <a:spLocks noGrp="1"/>
          </p:cNvSpPr>
          <p:nvPr>
            <p:ph type="title"/>
          </p:nvPr>
        </p:nvSpPr>
        <p:spPr>
          <a:xfrm>
            <a:off x="1207199" y="2369990"/>
            <a:ext cx="10131973" cy="1552575"/>
          </a:xfrm>
        </p:spPr>
        <p:txBody>
          <a:bodyPr>
            <a:normAutofit fontScale="90000"/>
          </a:bodyPr>
          <a:lstStyle/>
          <a:p>
            <a:pPr algn="ctr"/>
            <a:r>
              <a:rPr lang="es-CO" sz="2800" dirty="0"/>
              <a:t>Taller nacional </a:t>
            </a:r>
            <a:r>
              <a:rPr lang="es-ES" sz="2800" dirty="0"/>
              <a:t>“Retos para la vigilancia en tiempos de COVID-19” </a:t>
            </a:r>
            <a:br>
              <a:rPr lang="es-CO" sz="2800" dirty="0"/>
            </a:br>
            <a:br>
              <a:rPr lang="es-CO" sz="2800" dirty="0"/>
            </a:br>
            <a:r>
              <a:rPr lang="es-CO" sz="2800" dirty="0"/>
              <a:t>Sesión V: </a:t>
            </a:r>
            <a:r>
              <a:rPr lang="es-ES" sz="2800" dirty="0"/>
              <a:t>Clasificación de casos, sistema de información, muerte materna</a:t>
            </a:r>
            <a:br>
              <a:rPr lang="es-CO" sz="2800" dirty="0"/>
            </a:br>
            <a:endParaRPr lang="es-CO" sz="2800" dirty="0"/>
          </a:p>
        </p:txBody>
      </p:sp>
      <p:sp>
        <p:nvSpPr>
          <p:cNvPr id="4" name="Marcador de contenido 3">
            <a:extLst>
              <a:ext uri="{FF2B5EF4-FFF2-40B4-BE49-F238E27FC236}">
                <a16:creationId xmlns:a16="http://schemas.microsoft.com/office/drawing/2014/main" id="{1439AF44-DC28-4E65-A16E-DCF69996E2FC}"/>
              </a:ext>
            </a:extLst>
          </p:cNvPr>
          <p:cNvSpPr>
            <a:spLocks noGrp="1"/>
          </p:cNvSpPr>
          <p:nvPr>
            <p:ph sz="quarter" idx="11"/>
          </p:nvPr>
        </p:nvSpPr>
        <p:spPr>
          <a:xfrm>
            <a:off x="1364854" y="4349675"/>
            <a:ext cx="10131425" cy="386666"/>
          </a:xfrm>
        </p:spPr>
        <p:txBody>
          <a:bodyPr>
            <a:noAutofit/>
          </a:bodyPr>
          <a:lstStyle/>
          <a:p>
            <a:r>
              <a:rPr lang="es-CO" sz="2400" dirty="0"/>
              <a:t>Equipo maternidad segura</a:t>
            </a:r>
          </a:p>
        </p:txBody>
      </p:sp>
      <p:sp>
        <p:nvSpPr>
          <p:cNvPr id="5" name="Marcador de contenido 4">
            <a:extLst>
              <a:ext uri="{FF2B5EF4-FFF2-40B4-BE49-F238E27FC236}">
                <a16:creationId xmlns:a16="http://schemas.microsoft.com/office/drawing/2014/main" id="{5ADA4EAE-9DF5-4F4F-AB93-B41E737EE286}"/>
              </a:ext>
            </a:extLst>
          </p:cNvPr>
          <p:cNvSpPr>
            <a:spLocks noGrp="1"/>
          </p:cNvSpPr>
          <p:nvPr>
            <p:ph sz="quarter" idx="12"/>
          </p:nvPr>
        </p:nvSpPr>
        <p:spPr>
          <a:xfrm>
            <a:off x="1364854" y="4970118"/>
            <a:ext cx="10131425" cy="386666"/>
          </a:xfrm>
        </p:spPr>
        <p:txBody>
          <a:bodyPr>
            <a:noAutofit/>
          </a:bodyPr>
          <a:lstStyle/>
          <a:p>
            <a:r>
              <a:rPr lang="es-CO" sz="2400" dirty="0"/>
              <a:t>Dirección de vigilancia y análisis del riesgo en salud publica</a:t>
            </a:r>
          </a:p>
        </p:txBody>
      </p:sp>
    </p:spTree>
    <p:extLst>
      <p:ext uri="{BB962C8B-B14F-4D97-AF65-F5344CB8AC3E}">
        <p14:creationId xmlns:p14="http://schemas.microsoft.com/office/powerpoint/2010/main" val="287882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A38CD1E-E6D2-480D-A4D0-8D5E78D80694}"/>
              </a:ext>
            </a:extLst>
          </p:cNvPr>
          <p:cNvPicPr>
            <a:picLocks noChangeAspect="1"/>
          </p:cNvPicPr>
          <p:nvPr/>
        </p:nvPicPr>
        <p:blipFill>
          <a:blip r:embed="rId2"/>
          <a:stretch>
            <a:fillRect/>
          </a:stretch>
        </p:blipFill>
        <p:spPr>
          <a:xfrm>
            <a:off x="899094" y="1766572"/>
            <a:ext cx="10035069" cy="1233863"/>
          </a:xfrm>
          <a:prstGeom prst="rect">
            <a:avLst/>
          </a:prstGeom>
        </p:spPr>
      </p:pic>
      <p:sp>
        <p:nvSpPr>
          <p:cNvPr id="5" name="CuadroTexto 4">
            <a:extLst>
              <a:ext uri="{FF2B5EF4-FFF2-40B4-BE49-F238E27FC236}">
                <a16:creationId xmlns:a16="http://schemas.microsoft.com/office/drawing/2014/main" id="{6B542309-FF44-44CE-ACBA-355FA17355A0}"/>
              </a:ext>
            </a:extLst>
          </p:cNvPr>
          <p:cNvSpPr txBox="1"/>
          <p:nvPr/>
        </p:nvSpPr>
        <p:spPr>
          <a:xfrm>
            <a:off x="899094" y="3206839"/>
            <a:ext cx="9867644" cy="2308324"/>
          </a:xfrm>
          <a:prstGeom prst="rect">
            <a:avLst/>
          </a:prstGeom>
          <a:noFill/>
        </p:spPr>
        <p:txBody>
          <a:bodyPr wrap="square" rtlCol="0">
            <a:spAutoFit/>
          </a:bodyPr>
          <a:lstStyle/>
          <a:p>
            <a:pPr algn="just"/>
            <a:r>
              <a:rPr lang="es-CO" dirty="0"/>
              <a:t>IDENTIFICAR</a:t>
            </a:r>
          </a:p>
          <a:p>
            <a:pPr algn="just"/>
            <a:endParaRPr lang="es-CO" dirty="0"/>
          </a:p>
          <a:p>
            <a:pPr marL="285750" indent="-285750" algn="just">
              <a:buFont typeface="Arial" panose="020B0604020202020204" pitchFamily="34" charset="0"/>
              <a:buChar char="•"/>
            </a:pPr>
            <a:r>
              <a:rPr lang="es-CO" dirty="0"/>
              <a:t>Redes de apoyo comunitario que brinden apoyo a las gestantes en el territorio, que les faciliten el acceso oportuno y efectivo a los servicios de salud en caso de complicaciones. </a:t>
            </a:r>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r>
              <a:rPr lang="es-CO" dirty="0"/>
              <a:t>Relaciones sociales que nos permitan identificar si la mujer es víctima de conflicto armado, violencia social, discriminación o problemas de orden público. Contexto COVID – Barreras Cuarentenas</a:t>
            </a:r>
          </a:p>
        </p:txBody>
      </p:sp>
      <p:sp>
        <p:nvSpPr>
          <p:cNvPr id="6" name="Elipse 5">
            <a:extLst>
              <a:ext uri="{FF2B5EF4-FFF2-40B4-BE49-F238E27FC236}">
                <a16:creationId xmlns:a16="http://schemas.microsoft.com/office/drawing/2014/main" id="{44015135-E1CB-42E8-A8C8-44D7CDF9E631}"/>
              </a:ext>
            </a:extLst>
          </p:cNvPr>
          <p:cNvSpPr/>
          <p:nvPr/>
        </p:nvSpPr>
        <p:spPr>
          <a:xfrm>
            <a:off x="8242478" y="310918"/>
            <a:ext cx="3245476" cy="1249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rPr>
              <a:t>AUTOPSIA VERBAL - IEC</a:t>
            </a:r>
          </a:p>
        </p:txBody>
      </p:sp>
      <p:pic>
        <p:nvPicPr>
          <p:cNvPr id="7" name="Imagen 6">
            <a:extLst>
              <a:ext uri="{FF2B5EF4-FFF2-40B4-BE49-F238E27FC236}">
                <a16:creationId xmlns:a16="http://schemas.microsoft.com/office/drawing/2014/main" id="{1C2E9AF9-7530-4F68-809B-835FB00BFE76}"/>
              </a:ext>
            </a:extLst>
          </p:cNvPr>
          <p:cNvPicPr>
            <a:picLocks noChangeAspect="1"/>
          </p:cNvPicPr>
          <p:nvPr/>
        </p:nvPicPr>
        <p:blipFill rotWithShape="1">
          <a:blip r:embed="rId3"/>
          <a:srcRect l="26423" t="22346" r="57885" b="64520"/>
          <a:stretch/>
        </p:blipFill>
        <p:spPr>
          <a:xfrm>
            <a:off x="1375892" y="5543042"/>
            <a:ext cx="2283406" cy="1074545"/>
          </a:xfrm>
          <a:prstGeom prst="rect">
            <a:avLst/>
          </a:prstGeom>
        </p:spPr>
      </p:pic>
      <p:pic>
        <p:nvPicPr>
          <p:cNvPr id="8" name="Imagen 7">
            <a:extLst>
              <a:ext uri="{FF2B5EF4-FFF2-40B4-BE49-F238E27FC236}">
                <a16:creationId xmlns:a16="http://schemas.microsoft.com/office/drawing/2014/main" id="{27223E0C-6EDB-418C-AA3D-9BA35B10DE0C}"/>
              </a:ext>
            </a:extLst>
          </p:cNvPr>
          <p:cNvPicPr>
            <a:picLocks noChangeAspect="1"/>
          </p:cNvPicPr>
          <p:nvPr/>
        </p:nvPicPr>
        <p:blipFill>
          <a:blip r:embed="rId4"/>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2849866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2C30E24-3071-4F66-981B-543815909C4A}"/>
              </a:ext>
            </a:extLst>
          </p:cNvPr>
          <p:cNvSpPr txBox="1"/>
          <p:nvPr/>
        </p:nvSpPr>
        <p:spPr>
          <a:xfrm>
            <a:off x="946894" y="1467993"/>
            <a:ext cx="10779617" cy="4801314"/>
          </a:xfrm>
          <a:prstGeom prst="rect">
            <a:avLst/>
          </a:prstGeom>
          <a:noFill/>
        </p:spPr>
        <p:txBody>
          <a:bodyPr wrap="square" rtlCol="0">
            <a:spAutoFit/>
          </a:bodyPr>
          <a:lstStyle/>
          <a:p>
            <a:pPr algn="just"/>
            <a:r>
              <a:rPr lang="es-CO" b="1" dirty="0"/>
              <a:t>PRIMERA ATENCIÓN: </a:t>
            </a:r>
          </a:p>
          <a:p>
            <a:pPr algn="just"/>
            <a:r>
              <a:rPr lang="es-CO" dirty="0"/>
              <a:t>EL MÉDICO LA REGAÑÓ POR INTENTAR ABORTAR. NADIE LE HABLÓ DE OPCIONES FRENTE A LA GESTACIÓN (INCLUYENDO IVE). </a:t>
            </a:r>
          </a:p>
          <a:p>
            <a:pPr algn="just"/>
            <a:endParaRPr lang="es-CO" dirty="0"/>
          </a:p>
          <a:p>
            <a:pPr algn="just"/>
            <a:endParaRPr lang="es-CO" dirty="0"/>
          </a:p>
          <a:p>
            <a:pPr algn="just"/>
            <a:r>
              <a:rPr lang="es-CO" b="1" dirty="0"/>
              <a:t>SEGUNDA ATENCIÓN:</a:t>
            </a:r>
          </a:p>
          <a:p>
            <a:pPr algn="just"/>
            <a:r>
              <a:rPr lang="es-CO" dirty="0"/>
              <a:t>INGRESO A CPN CON 8.5 SEMANAS – LLORA TODA LA CONSULTA DEBIDO A QUE NO QUIERE ESTAR EMBARAZADA. NO HAY ASESORIA EN DSDSDR.</a:t>
            </a:r>
          </a:p>
          <a:p>
            <a:pPr algn="just"/>
            <a:endParaRPr lang="es-CO" dirty="0"/>
          </a:p>
          <a:p>
            <a:pPr algn="just"/>
            <a:endParaRPr lang="es-CO" dirty="0"/>
          </a:p>
          <a:p>
            <a:pPr algn="just"/>
            <a:r>
              <a:rPr lang="es-CO" b="1" dirty="0"/>
              <a:t>TERCERA ATENCIÓN:</a:t>
            </a:r>
          </a:p>
          <a:p>
            <a:pPr algn="just"/>
            <a:r>
              <a:rPr lang="es-CO" dirty="0"/>
              <a:t>CONTROL PRENATAL CON 20. 6 SEMANAS – LA MADRE LA TRAE OBLIGADA Y LE ORDENAN NUEVAMENTE TODOS LOS EXAMENES DE CONTROL PRENATAL. NO SE HA HECHO ECOGRAFIAS. NO HAY ASESORIA DE IVE. </a:t>
            </a:r>
          </a:p>
          <a:p>
            <a:pPr algn="just"/>
            <a:r>
              <a:rPr lang="es-CO" dirty="0"/>
              <a:t>REGISTRAN QUE LA GESTACIÓN ES “NO PLANEADA PERO ACEPTADA” </a:t>
            </a:r>
          </a:p>
          <a:p>
            <a:pPr algn="just"/>
            <a:endParaRPr lang="es-CO" b="1" dirty="0"/>
          </a:p>
          <a:p>
            <a:pPr algn="just"/>
            <a:endParaRPr lang="es-CO" dirty="0"/>
          </a:p>
          <a:p>
            <a:pPr algn="just"/>
            <a:endParaRPr lang="es-CO" dirty="0"/>
          </a:p>
        </p:txBody>
      </p:sp>
      <p:pic>
        <p:nvPicPr>
          <p:cNvPr id="5" name="Imagen 4">
            <a:extLst>
              <a:ext uri="{FF2B5EF4-FFF2-40B4-BE49-F238E27FC236}">
                <a16:creationId xmlns:a16="http://schemas.microsoft.com/office/drawing/2014/main" id="{42B8B63A-C95B-40DA-82D0-459979A1BC6B}"/>
              </a:ext>
            </a:extLst>
          </p:cNvPr>
          <p:cNvPicPr>
            <a:picLocks noChangeAspect="1"/>
          </p:cNvPicPr>
          <p:nvPr/>
        </p:nvPicPr>
        <p:blipFill rotWithShape="1">
          <a:blip r:embed="rId2"/>
          <a:srcRect l="26423" t="22346" r="57885" b="64520"/>
          <a:stretch/>
        </p:blipFill>
        <p:spPr>
          <a:xfrm>
            <a:off x="1375892" y="5543042"/>
            <a:ext cx="2283406" cy="1074545"/>
          </a:xfrm>
          <a:prstGeom prst="rect">
            <a:avLst/>
          </a:prstGeom>
        </p:spPr>
      </p:pic>
      <p:pic>
        <p:nvPicPr>
          <p:cNvPr id="6" name="Imagen 5">
            <a:extLst>
              <a:ext uri="{FF2B5EF4-FFF2-40B4-BE49-F238E27FC236}">
                <a16:creationId xmlns:a16="http://schemas.microsoft.com/office/drawing/2014/main" id="{A90841E3-DF4D-40F7-B405-11BC250D35F9}"/>
              </a:ext>
            </a:extLst>
          </p:cNvPr>
          <p:cNvPicPr>
            <a:picLocks noChangeAspect="1"/>
          </p:cNvPicPr>
          <p:nvPr/>
        </p:nvPicPr>
        <p:blipFill>
          <a:blip r:embed="rId3"/>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2801037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A496E76-EFDB-4415-BD53-BB78A47D0892}"/>
              </a:ext>
            </a:extLst>
          </p:cNvPr>
          <p:cNvPicPr>
            <a:picLocks noChangeAspect="1"/>
          </p:cNvPicPr>
          <p:nvPr/>
        </p:nvPicPr>
        <p:blipFill>
          <a:blip r:embed="rId2"/>
          <a:stretch>
            <a:fillRect/>
          </a:stretch>
        </p:blipFill>
        <p:spPr>
          <a:xfrm>
            <a:off x="2158633" y="1080000"/>
            <a:ext cx="8208860" cy="5334447"/>
          </a:xfrm>
          <a:prstGeom prst="rect">
            <a:avLst/>
          </a:prstGeom>
        </p:spPr>
      </p:pic>
    </p:spTree>
    <p:extLst>
      <p:ext uri="{BB962C8B-B14F-4D97-AF65-F5344CB8AC3E}">
        <p14:creationId xmlns:p14="http://schemas.microsoft.com/office/powerpoint/2010/main" val="82870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517B1-A4F1-43E1-ADD5-5A8BF5B9BE83}"/>
              </a:ext>
            </a:extLst>
          </p:cNvPr>
          <p:cNvSpPr>
            <a:spLocks noGrp="1"/>
          </p:cNvSpPr>
          <p:nvPr>
            <p:ph type="title"/>
          </p:nvPr>
        </p:nvSpPr>
        <p:spPr/>
        <p:txBody>
          <a:bodyPr>
            <a:normAutofit fontScale="90000"/>
          </a:bodyPr>
          <a:lstStyle/>
          <a:p>
            <a:r>
              <a:rPr lang="es-CO" dirty="0"/>
              <a:t>ANÁLISIS DE LAS ATENCIÓNES CLÍNICAS </a:t>
            </a:r>
          </a:p>
        </p:txBody>
      </p:sp>
      <p:pic>
        <p:nvPicPr>
          <p:cNvPr id="4" name="Marcador de contenido 4">
            <a:extLst>
              <a:ext uri="{FF2B5EF4-FFF2-40B4-BE49-F238E27FC236}">
                <a16:creationId xmlns:a16="http://schemas.microsoft.com/office/drawing/2014/main" id="{F088045B-EE46-4ADC-A949-668363294C6A}"/>
              </a:ext>
            </a:extLst>
          </p:cNvPr>
          <p:cNvPicPr>
            <a:picLocks noChangeAspect="1"/>
          </p:cNvPicPr>
          <p:nvPr/>
        </p:nvPicPr>
        <p:blipFill rotWithShape="1">
          <a:blip r:embed="rId2"/>
          <a:srcRect l="18621" t="14250" r="24994" b="20464"/>
          <a:stretch/>
        </p:blipFill>
        <p:spPr>
          <a:xfrm>
            <a:off x="2937633" y="1576266"/>
            <a:ext cx="6665912" cy="4340225"/>
          </a:xfrm>
          <a:prstGeom prst="rect">
            <a:avLst/>
          </a:prstGeom>
        </p:spPr>
      </p:pic>
      <p:pic>
        <p:nvPicPr>
          <p:cNvPr id="5" name="Imagen 4">
            <a:extLst>
              <a:ext uri="{FF2B5EF4-FFF2-40B4-BE49-F238E27FC236}">
                <a16:creationId xmlns:a16="http://schemas.microsoft.com/office/drawing/2014/main" id="{0574E948-876B-46C6-A323-463BFAD1060B}"/>
              </a:ext>
            </a:extLst>
          </p:cNvPr>
          <p:cNvPicPr>
            <a:picLocks noChangeAspect="1"/>
          </p:cNvPicPr>
          <p:nvPr/>
        </p:nvPicPr>
        <p:blipFill rotWithShape="1">
          <a:blip r:embed="rId3"/>
          <a:srcRect l="26423" t="22346" r="57885" b="64520"/>
          <a:stretch/>
        </p:blipFill>
        <p:spPr>
          <a:xfrm>
            <a:off x="1375892" y="5543042"/>
            <a:ext cx="2283406" cy="1074545"/>
          </a:xfrm>
          <a:prstGeom prst="rect">
            <a:avLst/>
          </a:prstGeom>
        </p:spPr>
      </p:pic>
      <p:pic>
        <p:nvPicPr>
          <p:cNvPr id="6" name="Imagen 5">
            <a:extLst>
              <a:ext uri="{FF2B5EF4-FFF2-40B4-BE49-F238E27FC236}">
                <a16:creationId xmlns:a16="http://schemas.microsoft.com/office/drawing/2014/main" id="{958BC843-FF3C-40B9-B9F7-2122960AE96A}"/>
              </a:ext>
            </a:extLst>
          </p:cNvPr>
          <p:cNvPicPr>
            <a:picLocks noChangeAspect="1"/>
          </p:cNvPicPr>
          <p:nvPr/>
        </p:nvPicPr>
        <p:blipFill>
          <a:blip r:embed="rId4"/>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35124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81AA55-8327-4730-932D-EE4DF0288C9C}"/>
              </a:ext>
            </a:extLst>
          </p:cNvPr>
          <p:cNvSpPr>
            <a:spLocks noGrp="1"/>
          </p:cNvSpPr>
          <p:nvPr>
            <p:ph type="title"/>
          </p:nvPr>
        </p:nvSpPr>
        <p:spPr/>
        <p:txBody>
          <a:bodyPr>
            <a:normAutofit fontScale="90000"/>
          </a:bodyPr>
          <a:lstStyle/>
          <a:p>
            <a:r>
              <a:rPr lang="es-CO" dirty="0">
                <a:solidFill>
                  <a:srgbClr val="C00000"/>
                </a:solidFill>
                <a:effectLst>
                  <a:outerShdw blurRad="38100" dist="38100" dir="2700000" algn="tl">
                    <a:srgbClr val="000000">
                      <a:alpha val="43137"/>
                    </a:srgbClr>
                  </a:outerShdw>
                </a:effectLst>
              </a:rPr>
              <a:t>SERVICIOS DE PROMOCION DE LA SALUD Y PREVENCION DE LA ENFERMEDAD QUE NO SATISFACEN LAS NECESIDADES DE LAS MUJERES </a:t>
            </a:r>
            <a:endParaRPr lang="es-CO" dirty="0"/>
          </a:p>
        </p:txBody>
      </p:sp>
      <p:sp>
        <p:nvSpPr>
          <p:cNvPr id="4" name="CuadroTexto 3">
            <a:extLst>
              <a:ext uri="{FF2B5EF4-FFF2-40B4-BE49-F238E27FC236}">
                <a16:creationId xmlns:a16="http://schemas.microsoft.com/office/drawing/2014/main" id="{D9106948-98ED-4423-B0AB-02F07615E119}"/>
              </a:ext>
            </a:extLst>
          </p:cNvPr>
          <p:cNvSpPr txBox="1"/>
          <p:nvPr/>
        </p:nvSpPr>
        <p:spPr>
          <a:xfrm>
            <a:off x="1047482" y="1361396"/>
            <a:ext cx="10097036" cy="4093428"/>
          </a:xfrm>
          <a:prstGeom prst="rect">
            <a:avLst/>
          </a:prstGeom>
          <a:noFill/>
        </p:spPr>
        <p:txBody>
          <a:bodyPr wrap="square" rtlCol="0">
            <a:spAutoFit/>
          </a:bodyPr>
          <a:lstStyle/>
          <a:p>
            <a:pPr marL="285750" indent="-285750">
              <a:buFont typeface="Arial" panose="020B0604020202020204" pitchFamily="34" charset="0"/>
              <a:buChar char="•"/>
            </a:pPr>
            <a:r>
              <a:rPr lang="es-CO" sz="2000" dirty="0"/>
              <a:t>ACCESO OPORTUNO Y EFECTIVO A ASESORIA Y PROVISIÓN DE MÉTODOS DE REGULACIÓN DE LA FECUNDIDAD.</a:t>
            </a:r>
          </a:p>
          <a:p>
            <a:pPr marL="285750" indent="-285750">
              <a:buFont typeface="Arial" panose="020B0604020202020204" pitchFamily="34" charset="0"/>
              <a:buChar char="•"/>
            </a:pPr>
            <a:endParaRPr lang="es-CO" sz="2000" dirty="0"/>
          </a:p>
          <a:p>
            <a:pPr marL="285750" indent="-285750">
              <a:buFont typeface="Arial" panose="020B0604020202020204" pitchFamily="34" charset="0"/>
              <a:buChar char="•"/>
            </a:pPr>
            <a:r>
              <a:rPr lang="es-CO" sz="2000" dirty="0"/>
              <a:t>FUE OBJETO DE DEMANDA INDUCIDA?</a:t>
            </a:r>
          </a:p>
          <a:p>
            <a:pPr marL="285750" indent="-285750">
              <a:buFont typeface="Arial" panose="020B0604020202020204" pitchFamily="34" charset="0"/>
              <a:buChar char="•"/>
            </a:pPr>
            <a:endParaRPr lang="es-CO" sz="2000" dirty="0"/>
          </a:p>
          <a:p>
            <a:pPr marL="285750" indent="-285750">
              <a:buFont typeface="Arial" panose="020B0604020202020204" pitchFamily="34" charset="0"/>
              <a:buChar char="•"/>
            </a:pPr>
            <a:r>
              <a:rPr lang="es-CO" sz="2000" dirty="0"/>
              <a:t>IDENTIFICACIÓN DE INTENCIÓN REPRODUCTIVA A CORTO PLAZO </a:t>
            </a:r>
          </a:p>
          <a:p>
            <a:pPr marL="285750" indent="-285750">
              <a:buFont typeface="Arial" panose="020B0604020202020204" pitchFamily="34" charset="0"/>
              <a:buChar char="•"/>
            </a:pPr>
            <a:endParaRPr lang="es-CO" sz="2000" dirty="0"/>
          </a:p>
          <a:p>
            <a:pPr marL="285750" indent="-285750">
              <a:buFont typeface="Arial" panose="020B0604020202020204" pitchFamily="34" charset="0"/>
              <a:buChar char="•"/>
            </a:pPr>
            <a:r>
              <a:rPr lang="es-CO" sz="2000" dirty="0"/>
              <a:t>INFORMACIÓN PARA TOMA DE DECISIONES - PROYECTO Y CURSO DE VIDA – INFORMACION ACERCA DE LOS RIESGOS DE UNA GESTACIÓN</a:t>
            </a:r>
          </a:p>
          <a:p>
            <a:pPr marL="285750" indent="-285750">
              <a:buFont typeface="Arial" panose="020B0604020202020204" pitchFamily="34" charset="0"/>
              <a:buChar char="•"/>
            </a:pPr>
            <a:endParaRPr lang="es-CO" sz="2000" dirty="0"/>
          </a:p>
          <a:p>
            <a:pPr marL="285750" indent="-285750">
              <a:buFont typeface="Arial" panose="020B0604020202020204" pitchFamily="34" charset="0"/>
              <a:buChar char="•"/>
            </a:pPr>
            <a:r>
              <a:rPr lang="es-CO" sz="2000" dirty="0"/>
              <a:t>ATENCIÓN PRECONCEPCIONAL </a:t>
            </a:r>
          </a:p>
          <a:p>
            <a:pPr marL="285750" indent="-285750">
              <a:buFont typeface="Arial" panose="020B0604020202020204" pitchFamily="34" charset="0"/>
              <a:buChar char="•"/>
            </a:pPr>
            <a:endParaRPr lang="es-CO" sz="2000" dirty="0"/>
          </a:p>
          <a:p>
            <a:pPr marL="285750" indent="-285750">
              <a:buFont typeface="Arial" panose="020B0604020202020204" pitchFamily="34" charset="0"/>
              <a:buChar char="•"/>
            </a:pPr>
            <a:r>
              <a:rPr lang="es-CO" sz="2000" dirty="0"/>
              <a:t>PERCEPCIÓN NEGATIVA DE LOS SERVICIOS DE SALUD</a:t>
            </a:r>
          </a:p>
        </p:txBody>
      </p:sp>
      <p:pic>
        <p:nvPicPr>
          <p:cNvPr id="5" name="Imagen 4">
            <a:extLst>
              <a:ext uri="{FF2B5EF4-FFF2-40B4-BE49-F238E27FC236}">
                <a16:creationId xmlns:a16="http://schemas.microsoft.com/office/drawing/2014/main" id="{A680B02A-F22C-47E5-A806-5BA959B0D88C}"/>
              </a:ext>
            </a:extLst>
          </p:cNvPr>
          <p:cNvPicPr>
            <a:picLocks noChangeAspect="1"/>
          </p:cNvPicPr>
          <p:nvPr/>
        </p:nvPicPr>
        <p:blipFill rotWithShape="1">
          <a:blip r:embed="rId2"/>
          <a:srcRect l="26423" t="22346" r="57885" b="64520"/>
          <a:stretch/>
        </p:blipFill>
        <p:spPr>
          <a:xfrm>
            <a:off x="1375892" y="5543042"/>
            <a:ext cx="2283406" cy="1074545"/>
          </a:xfrm>
          <a:prstGeom prst="rect">
            <a:avLst/>
          </a:prstGeom>
        </p:spPr>
      </p:pic>
      <p:pic>
        <p:nvPicPr>
          <p:cNvPr id="6" name="Imagen 5">
            <a:extLst>
              <a:ext uri="{FF2B5EF4-FFF2-40B4-BE49-F238E27FC236}">
                <a16:creationId xmlns:a16="http://schemas.microsoft.com/office/drawing/2014/main" id="{ADF876D2-9F3B-4A32-B7B0-0F05D178CAD9}"/>
              </a:ext>
            </a:extLst>
          </p:cNvPr>
          <p:cNvPicPr>
            <a:picLocks noChangeAspect="1"/>
          </p:cNvPicPr>
          <p:nvPr/>
        </p:nvPicPr>
        <p:blipFill>
          <a:blip r:embed="rId3"/>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140995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20AC4-7693-494F-A6E2-9BD1E9C8AA0F}"/>
              </a:ext>
            </a:extLst>
          </p:cNvPr>
          <p:cNvSpPr>
            <a:spLocks noGrp="1"/>
          </p:cNvSpPr>
          <p:nvPr>
            <p:ph type="title"/>
          </p:nvPr>
        </p:nvSpPr>
        <p:spPr>
          <a:xfrm>
            <a:off x="657225" y="390525"/>
            <a:ext cx="11089298" cy="400050"/>
          </a:xfrm>
        </p:spPr>
        <p:txBody>
          <a:bodyPr>
            <a:normAutofit fontScale="90000"/>
          </a:bodyPr>
          <a:lstStyle/>
          <a:p>
            <a:r>
              <a:rPr lang="es-CO" dirty="0">
                <a:solidFill>
                  <a:srgbClr val="C00000"/>
                </a:solidFill>
                <a:effectLst>
                  <a:outerShdw blurRad="38100" dist="38100" dir="2700000" algn="tl">
                    <a:srgbClr val="000000">
                      <a:alpha val="43137"/>
                    </a:srgbClr>
                  </a:outerShdw>
                </a:effectLst>
              </a:rPr>
              <a:t>ASPECTOS ADMINISTRATIVOS Y/O ECONÓMICOS QUE SE IDENTIFICAN COMO LIMITANTES DE LA ACCESIBILIDAD Y/O OPORTUNIDAD EN LA ATENCIÓN </a:t>
            </a:r>
            <a:endParaRPr lang="es-CO" dirty="0"/>
          </a:p>
        </p:txBody>
      </p:sp>
      <p:sp>
        <p:nvSpPr>
          <p:cNvPr id="4" name="CuadroTexto 3">
            <a:extLst>
              <a:ext uri="{FF2B5EF4-FFF2-40B4-BE49-F238E27FC236}">
                <a16:creationId xmlns:a16="http://schemas.microsoft.com/office/drawing/2014/main" id="{BF6119B9-A92F-4E6D-9EB1-2CBAAEA756C2}"/>
              </a:ext>
            </a:extLst>
          </p:cNvPr>
          <p:cNvSpPr txBox="1"/>
          <p:nvPr/>
        </p:nvSpPr>
        <p:spPr>
          <a:xfrm>
            <a:off x="1307900" y="2057449"/>
            <a:ext cx="9259910" cy="2246769"/>
          </a:xfrm>
          <a:prstGeom prst="rect">
            <a:avLst/>
          </a:prstGeom>
          <a:noFill/>
        </p:spPr>
        <p:txBody>
          <a:bodyPr wrap="square" rtlCol="0">
            <a:spAutoFit/>
          </a:bodyPr>
          <a:lstStyle/>
          <a:p>
            <a:pPr marL="285750" indent="-285750">
              <a:buFont typeface="Arial" panose="020B0604020202020204" pitchFamily="34" charset="0"/>
              <a:buChar char="•"/>
            </a:pPr>
            <a:r>
              <a:rPr lang="es-CO" sz="2000" dirty="0"/>
              <a:t>DEPENDENCIA ECONÓMICA </a:t>
            </a:r>
          </a:p>
          <a:p>
            <a:pPr marL="285750" indent="-285750">
              <a:buFont typeface="Arial" panose="020B0604020202020204" pitchFamily="34" charset="0"/>
              <a:buChar char="•"/>
            </a:pPr>
            <a:endParaRPr lang="es-CO" sz="2000" dirty="0"/>
          </a:p>
          <a:p>
            <a:pPr marL="285750" indent="-285750">
              <a:buFont typeface="Arial" panose="020B0604020202020204" pitchFamily="34" charset="0"/>
              <a:buChar char="•"/>
            </a:pPr>
            <a:r>
              <a:rPr lang="es-CO" sz="2000" dirty="0"/>
              <a:t>BARRERAS ADMINISTRATIVAS- NO AUTORIZACIONES O COBROS</a:t>
            </a:r>
          </a:p>
          <a:p>
            <a:pPr marL="285750" indent="-285750">
              <a:buFont typeface="Arial" panose="020B0604020202020204" pitchFamily="34" charset="0"/>
              <a:buChar char="•"/>
            </a:pPr>
            <a:endParaRPr lang="es-CO" sz="2000" dirty="0"/>
          </a:p>
          <a:p>
            <a:pPr marL="285750" indent="-285750">
              <a:buFont typeface="Arial" panose="020B0604020202020204" pitchFamily="34" charset="0"/>
              <a:buChar char="•"/>
            </a:pPr>
            <a:r>
              <a:rPr lang="es-CO" sz="2000" dirty="0"/>
              <a:t>IMPOSIBILIDAD ECONÓMICA DE TRASLADARSE AL SITIO DE ATENCIÓN</a:t>
            </a:r>
          </a:p>
          <a:p>
            <a:pPr marL="285750" indent="-285750">
              <a:buFont typeface="Arial" panose="020B0604020202020204" pitchFamily="34" charset="0"/>
              <a:buChar char="•"/>
            </a:pPr>
            <a:endParaRPr lang="es-CO" sz="2000" dirty="0"/>
          </a:p>
          <a:p>
            <a:pPr marL="285750" indent="-285750">
              <a:buFont typeface="Arial" panose="020B0604020202020204" pitchFamily="34" charset="0"/>
              <a:buChar char="•"/>
            </a:pPr>
            <a:r>
              <a:rPr lang="es-CO" sz="2000" dirty="0"/>
              <a:t>SU EAPB LA TIENE IDENTIFICADA Y LE REALIZA SEGUIMIENTO? </a:t>
            </a:r>
          </a:p>
        </p:txBody>
      </p:sp>
      <p:pic>
        <p:nvPicPr>
          <p:cNvPr id="5" name="Picture 2" descr="PAHO-WHO - ¿Qué recomendamos a las embarazadas que están... | Facebook">
            <a:extLst>
              <a:ext uri="{FF2B5EF4-FFF2-40B4-BE49-F238E27FC236}">
                <a16:creationId xmlns:a16="http://schemas.microsoft.com/office/drawing/2014/main" id="{F1497BDC-97FE-4250-AC82-9DF0669D4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161" y="4688012"/>
            <a:ext cx="30480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59A979F2-EC14-457D-8C5D-DDF72AC8191D}"/>
              </a:ext>
            </a:extLst>
          </p:cNvPr>
          <p:cNvPicPr>
            <a:picLocks noChangeAspect="1"/>
          </p:cNvPicPr>
          <p:nvPr/>
        </p:nvPicPr>
        <p:blipFill rotWithShape="1">
          <a:blip r:embed="rId3"/>
          <a:srcRect l="26423" t="22346" r="57885" b="64520"/>
          <a:stretch/>
        </p:blipFill>
        <p:spPr>
          <a:xfrm>
            <a:off x="1375892" y="5543042"/>
            <a:ext cx="2283406" cy="1074545"/>
          </a:xfrm>
          <a:prstGeom prst="rect">
            <a:avLst/>
          </a:prstGeom>
        </p:spPr>
      </p:pic>
      <p:pic>
        <p:nvPicPr>
          <p:cNvPr id="7" name="Imagen 6">
            <a:extLst>
              <a:ext uri="{FF2B5EF4-FFF2-40B4-BE49-F238E27FC236}">
                <a16:creationId xmlns:a16="http://schemas.microsoft.com/office/drawing/2014/main" id="{2BE054EE-5570-40D8-AFEE-B3C85E7F4AD1}"/>
              </a:ext>
            </a:extLst>
          </p:cNvPr>
          <p:cNvPicPr>
            <a:picLocks noChangeAspect="1"/>
          </p:cNvPicPr>
          <p:nvPr/>
        </p:nvPicPr>
        <p:blipFill>
          <a:blip r:embed="rId4"/>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4126429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BCEDA-3FD3-4C6B-B8F1-CDC5ECACF496}"/>
              </a:ext>
            </a:extLst>
          </p:cNvPr>
          <p:cNvSpPr>
            <a:spLocks noGrp="1"/>
          </p:cNvSpPr>
          <p:nvPr>
            <p:ph type="title"/>
          </p:nvPr>
        </p:nvSpPr>
        <p:spPr/>
        <p:txBody>
          <a:bodyPr>
            <a:normAutofit fontScale="90000"/>
          </a:bodyPr>
          <a:lstStyle/>
          <a:p>
            <a:r>
              <a:rPr lang="es-CO" dirty="0">
                <a:effectLst>
                  <a:outerShdw blurRad="38100" dist="38100" dir="2700000" algn="tl">
                    <a:srgbClr val="000000">
                      <a:alpha val="43137"/>
                    </a:srgbClr>
                  </a:outerShdw>
                </a:effectLst>
              </a:rPr>
              <a:t>CUARTA ATENCIÓN:</a:t>
            </a:r>
            <a:endParaRPr lang="es-CO" dirty="0"/>
          </a:p>
        </p:txBody>
      </p:sp>
      <p:sp>
        <p:nvSpPr>
          <p:cNvPr id="4" name="CuadroTexto 3">
            <a:extLst>
              <a:ext uri="{FF2B5EF4-FFF2-40B4-BE49-F238E27FC236}">
                <a16:creationId xmlns:a16="http://schemas.microsoft.com/office/drawing/2014/main" id="{4467219F-3432-4942-9A24-BB5BFD06E1E3}"/>
              </a:ext>
            </a:extLst>
          </p:cNvPr>
          <p:cNvSpPr txBox="1"/>
          <p:nvPr/>
        </p:nvSpPr>
        <p:spPr>
          <a:xfrm>
            <a:off x="940204" y="845806"/>
            <a:ext cx="10914172" cy="5016758"/>
          </a:xfrm>
          <a:prstGeom prst="rect">
            <a:avLst/>
          </a:prstGeom>
          <a:noFill/>
        </p:spPr>
        <p:txBody>
          <a:bodyPr wrap="square" rtlCol="0">
            <a:spAutoFit/>
          </a:bodyPr>
          <a:lstStyle/>
          <a:p>
            <a:endParaRPr lang="es-CO" sz="2000" dirty="0">
              <a:effectLst>
                <a:outerShdw blurRad="38100" dist="38100" dir="2700000" algn="tl">
                  <a:srgbClr val="000000">
                    <a:alpha val="43137"/>
                  </a:srgbClr>
                </a:outerShdw>
              </a:effectLst>
            </a:endParaRPr>
          </a:p>
          <a:p>
            <a:r>
              <a:rPr lang="es-CO" sz="2000" dirty="0"/>
              <a:t>LLEGA AL CENTRO DE SALUD DE GUAYABAL POR CEFALEA DE GRAN INTENSIDAD Y LE TOMAN UNA TA 150/90</a:t>
            </a:r>
          </a:p>
          <a:p>
            <a:endParaRPr lang="es-CO" sz="2000" dirty="0"/>
          </a:p>
          <a:p>
            <a:r>
              <a:rPr lang="es-CO" sz="2000" dirty="0"/>
              <a:t>MÉDICO DE SSO LE DICE QUE AHÍ NO ATIENDEN URGENCIAS, SOLO CONSULTA EXTERNA</a:t>
            </a:r>
          </a:p>
          <a:p>
            <a:endParaRPr lang="es-CO" sz="2000" dirty="0"/>
          </a:p>
          <a:p>
            <a:r>
              <a:rPr lang="es-CO" sz="2000" dirty="0"/>
              <a:t>POR FUR TIENE 32 SEMANAS – NO TIENE ECOGRAFIAS</a:t>
            </a:r>
          </a:p>
          <a:p>
            <a:endParaRPr lang="es-CO" sz="2000" dirty="0"/>
          </a:p>
          <a:p>
            <a:r>
              <a:rPr lang="es-CO" sz="2000" dirty="0"/>
              <a:t>LA GESTANTE CONVULSIONA EN EL CENTRO DE SALUD</a:t>
            </a:r>
          </a:p>
          <a:p>
            <a:endParaRPr lang="es-CO" sz="2000" dirty="0"/>
          </a:p>
          <a:p>
            <a:r>
              <a:rPr lang="es-CO" sz="2000" dirty="0"/>
              <a:t>NO TIENEN MEDICAMENTOS – LA ÚLTIMA TENSIÓN TOMADA ES DE 170/110 </a:t>
            </a:r>
          </a:p>
          <a:p>
            <a:endParaRPr lang="es-CO" sz="2000" dirty="0"/>
          </a:p>
          <a:p>
            <a:r>
              <a:rPr lang="es-CO" sz="2000" dirty="0"/>
              <a:t>EL MÉDICO LA SUBE EN LA AMBULANCIA DE GUAYABAL Y SE DIRIJE A HSRF SIN AVISAR</a:t>
            </a:r>
          </a:p>
          <a:p>
            <a:endParaRPr lang="es-CO" sz="2000" dirty="0"/>
          </a:p>
          <a:p>
            <a:r>
              <a:rPr lang="es-CO" sz="2000" dirty="0"/>
              <a:t>PARA EN ALBÁN PORQUE LA GESTANTE VUELVE A CONVULSIONAR, PERO ALLÍ LE DICEN QUE SIGA DERECHO PARA FACA</a:t>
            </a:r>
            <a:endParaRPr lang="es-CO" dirty="0"/>
          </a:p>
        </p:txBody>
      </p:sp>
      <p:pic>
        <p:nvPicPr>
          <p:cNvPr id="5" name="Imagen 4">
            <a:extLst>
              <a:ext uri="{FF2B5EF4-FFF2-40B4-BE49-F238E27FC236}">
                <a16:creationId xmlns:a16="http://schemas.microsoft.com/office/drawing/2014/main" id="{9882E30B-9916-4F7B-8440-B3549C5DB9BD}"/>
              </a:ext>
            </a:extLst>
          </p:cNvPr>
          <p:cNvPicPr>
            <a:picLocks noChangeAspect="1"/>
          </p:cNvPicPr>
          <p:nvPr/>
        </p:nvPicPr>
        <p:blipFill rotWithShape="1">
          <a:blip r:embed="rId2"/>
          <a:srcRect l="26423" t="22346" r="57885" b="64520"/>
          <a:stretch/>
        </p:blipFill>
        <p:spPr>
          <a:xfrm>
            <a:off x="1375892" y="5768125"/>
            <a:ext cx="2283406" cy="1074545"/>
          </a:xfrm>
          <a:prstGeom prst="rect">
            <a:avLst/>
          </a:prstGeom>
        </p:spPr>
      </p:pic>
      <p:pic>
        <p:nvPicPr>
          <p:cNvPr id="6" name="Imagen 5">
            <a:extLst>
              <a:ext uri="{FF2B5EF4-FFF2-40B4-BE49-F238E27FC236}">
                <a16:creationId xmlns:a16="http://schemas.microsoft.com/office/drawing/2014/main" id="{7D7E3833-AB55-4EBF-BDFE-9CA490751C8A}"/>
              </a:ext>
            </a:extLst>
          </p:cNvPr>
          <p:cNvPicPr>
            <a:picLocks noChangeAspect="1"/>
          </p:cNvPicPr>
          <p:nvPr/>
        </p:nvPicPr>
        <p:blipFill>
          <a:blip r:embed="rId3"/>
          <a:stretch>
            <a:fillRect/>
          </a:stretch>
        </p:blipFill>
        <p:spPr>
          <a:xfrm>
            <a:off x="8179910" y="5936123"/>
            <a:ext cx="2947635" cy="771779"/>
          </a:xfrm>
          <a:prstGeom prst="rect">
            <a:avLst/>
          </a:prstGeom>
        </p:spPr>
      </p:pic>
    </p:spTree>
    <p:extLst>
      <p:ext uri="{BB962C8B-B14F-4D97-AF65-F5344CB8AC3E}">
        <p14:creationId xmlns:p14="http://schemas.microsoft.com/office/powerpoint/2010/main" val="2097568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5AB092-1392-41D6-85D0-A819C27CCBDD}"/>
              </a:ext>
            </a:extLst>
          </p:cNvPr>
          <p:cNvSpPr txBox="1"/>
          <p:nvPr/>
        </p:nvSpPr>
        <p:spPr>
          <a:xfrm>
            <a:off x="1123547" y="1213661"/>
            <a:ext cx="10315978" cy="4708981"/>
          </a:xfrm>
          <a:prstGeom prst="rect">
            <a:avLst/>
          </a:prstGeom>
          <a:noFill/>
        </p:spPr>
        <p:txBody>
          <a:bodyPr wrap="square" rtlCol="0">
            <a:spAutoFit/>
          </a:bodyPr>
          <a:lstStyle/>
          <a:p>
            <a:r>
              <a:rPr lang="es-CO" sz="2000" dirty="0"/>
              <a:t>LLEGA A FACA 1 HORA DESPUES DE LA PRIMERA CONVULSIÓN </a:t>
            </a:r>
          </a:p>
          <a:p>
            <a:endParaRPr lang="es-CO" sz="2000" dirty="0"/>
          </a:p>
          <a:p>
            <a:r>
              <a:rPr lang="es-CO" sz="2000" dirty="0"/>
              <a:t>LA ENTREGA EN SALA DE PARTOS CON UN TERCER EPISODIO CONVULSIVO </a:t>
            </a:r>
          </a:p>
          <a:p>
            <a:endParaRPr lang="es-CO" sz="2000" dirty="0"/>
          </a:p>
          <a:p>
            <a:r>
              <a:rPr lang="es-CO" sz="2000" dirty="0"/>
              <a:t>TA 190/120 AL ENTREGARLA EN POSTICTAL </a:t>
            </a:r>
          </a:p>
          <a:p>
            <a:endParaRPr lang="es-CO" sz="2000" dirty="0"/>
          </a:p>
          <a:p>
            <a:r>
              <a:rPr lang="es-CO" sz="2000" dirty="0"/>
              <a:t>LA VALORA EL GINECOBSTETRA, LE INICIAN SULFATO Y LA PASAN A CESAREA EMERGENTE – NO HAY LABETALOL EN LA INSTITUCIÓN – LE DAN NIFEDIPINO ORAL </a:t>
            </a:r>
          </a:p>
          <a:p>
            <a:endParaRPr lang="es-CO" sz="2000" dirty="0"/>
          </a:p>
          <a:p>
            <a:r>
              <a:rPr lang="es-CO" sz="2000" dirty="0"/>
              <a:t>CESAREA CON RN VIVO CON APGAR DE 0-1-7 CON ASFIXIA SEVERA QUE REQUIERE REANIMACIÓN. </a:t>
            </a:r>
          </a:p>
          <a:p>
            <a:endParaRPr lang="es-CO" sz="2000" dirty="0"/>
          </a:p>
          <a:p>
            <a:r>
              <a:rPr lang="es-CO" sz="2000" dirty="0"/>
              <a:t>NO ES POSIBLE EXTUBARLA EN EL POP – MUESTRA SIGNOS DE FOCALIZACIÓN- SE SOSPECHA HEMORRAGIA CEREBRAL. </a:t>
            </a:r>
          </a:p>
          <a:p>
            <a:endParaRPr lang="es-CO" sz="2000" dirty="0"/>
          </a:p>
          <a:p>
            <a:r>
              <a:rPr lang="es-CO" sz="2000" dirty="0"/>
              <a:t>FALLECE A LAS 6 H POSTERIOR A LA CESAREA  </a:t>
            </a:r>
          </a:p>
        </p:txBody>
      </p:sp>
      <p:pic>
        <p:nvPicPr>
          <p:cNvPr id="5" name="Imagen 4">
            <a:extLst>
              <a:ext uri="{FF2B5EF4-FFF2-40B4-BE49-F238E27FC236}">
                <a16:creationId xmlns:a16="http://schemas.microsoft.com/office/drawing/2014/main" id="{B8498878-5565-4AC2-BF64-4090BA19CCA0}"/>
              </a:ext>
            </a:extLst>
          </p:cNvPr>
          <p:cNvPicPr>
            <a:picLocks noChangeAspect="1"/>
          </p:cNvPicPr>
          <p:nvPr/>
        </p:nvPicPr>
        <p:blipFill rotWithShape="1">
          <a:blip r:embed="rId2"/>
          <a:srcRect l="26423" t="22346" r="57885" b="64520"/>
          <a:stretch/>
        </p:blipFill>
        <p:spPr>
          <a:xfrm>
            <a:off x="1375892" y="5782196"/>
            <a:ext cx="2283406" cy="1074545"/>
          </a:xfrm>
          <a:prstGeom prst="rect">
            <a:avLst/>
          </a:prstGeom>
        </p:spPr>
      </p:pic>
      <p:pic>
        <p:nvPicPr>
          <p:cNvPr id="6" name="Imagen 5">
            <a:extLst>
              <a:ext uri="{FF2B5EF4-FFF2-40B4-BE49-F238E27FC236}">
                <a16:creationId xmlns:a16="http://schemas.microsoft.com/office/drawing/2014/main" id="{46330426-CF84-4B9D-B890-40FD629E18E2}"/>
              </a:ext>
            </a:extLst>
          </p:cNvPr>
          <p:cNvPicPr>
            <a:picLocks noChangeAspect="1"/>
          </p:cNvPicPr>
          <p:nvPr/>
        </p:nvPicPr>
        <p:blipFill>
          <a:blip r:embed="rId3"/>
          <a:stretch>
            <a:fillRect/>
          </a:stretch>
        </p:blipFill>
        <p:spPr>
          <a:xfrm>
            <a:off x="8179910" y="5950194"/>
            <a:ext cx="2947635" cy="771779"/>
          </a:xfrm>
          <a:prstGeom prst="rect">
            <a:avLst/>
          </a:prstGeom>
        </p:spPr>
      </p:pic>
    </p:spTree>
    <p:extLst>
      <p:ext uri="{BB962C8B-B14F-4D97-AF65-F5344CB8AC3E}">
        <p14:creationId xmlns:p14="http://schemas.microsoft.com/office/powerpoint/2010/main" val="2184151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B7936-912C-498C-9210-2C4E11CE389F}"/>
              </a:ext>
            </a:extLst>
          </p:cNvPr>
          <p:cNvSpPr>
            <a:spLocks noGrp="1"/>
          </p:cNvSpPr>
          <p:nvPr>
            <p:ph type="title"/>
          </p:nvPr>
        </p:nvSpPr>
        <p:spPr/>
        <p:txBody>
          <a:bodyPr>
            <a:normAutofit fontScale="90000"/>
          </a:bodyPr>
          <a:lstStyle/>
          <a:p>
            <a:r>
              <a:rPr lang="es-CO" dirty="0">
                <a:solidFill>
                  <a:srgbClr val="C00000"/>
                </a:solidFill>
                <a:effectLst>
                  <a:outerShdw blurRad="38100" dist="38100" dir="2700000" algn="tl">
                    <a:srgbClr val="000000">
                      <a:alpha val="43137"/>
                    </a:srgbClr>
                  </a:outerShdw>
                </a:effectLst>
              </a:rPr>
              <a:t>ASPECTOS QUE AFECTARON LA CALIDAD DE LA ATENCIÓN EN ESTE CASO </a:t>
            </a:r>
            <a:endParaRPr lang="es-CO" dirty="0"/>
          </a:p>
        </p:txBody>
      </p:sp>
      <p:sp>
        <p:nvSpPr>
          <p:cNvPr id="4" name="CuadroTexto 3">
            <a:extLst>
              <a:ext uri="{FF2B5EF4-FFF2-40B4-BE49-F238E27FC236}">
                <a16:creationId xmlns:a16="http://schemas.microsoft.com/office/drawing/2014/main" id="{82A378F3-EEEF-45CD-91D5-4029469F4D0C}"/>
              </a:ext>
            </a:extLst>
          </p:cNvPr>
          <p:cNvSpPr txBox="1"/>
          <p:nvPr/>
        </p:nvSpPr>
        <p:spPr>
          <a:xfrm>
            <a:off x="1705688" y="1347185"/>
            <a:ext cx="9208394" cy="2677656"/>
          </a:xfrm>
          <a:prstGeom prst="rect">
            <a:avLst/>
          </a:prstGeom>
          <a:noFill/>
        </p:spPr>
        <p:txBody>
          <a:bodyPr wrap="square" rtlCol="0">
            <a:spAutoFit/>
          </a:bodyPr>
          <a:lstStyle/>
          <a:p>
            <a:pPr marL="285750" indent="-285750" algn="just">
              <a:buFont typeface="Arial" panose="020B0604020202020204" pitchFamily="34" charset="0"/>
              <a:buChar char="•"/>
            </a:pPr>
            <a:r>
              <a:rPr lang="es-CO" sz="2400" dirty="0"/>
              <a:t>DISPONIBILIDAD DE RECURSO HUMANO PARA ATENCION AMBULATORIA </a:t>
            </a:r>
          </a:p>
          <a:p>
            <a:pPr algn="just"/>
            <a:endParaRPr lang="es-CO" sz="2400" dirty="0"/>
          </a:p>
          <a:p>
            <a:pPr algn="just"/>
            <a:endParaRPr lang="es-CO" sz="2400" dirty="0"/>
          </a:p>
          <a:p>
            <a:pPr marL="285750" indent="-285750" algn="just">
              <a:buFont typeface="Arial" panose="020B0604020202020204" pitchFamily="34" charset="0"/>
              <a:buChar char="•"/>
            </a:pPr>
            <a:r>
              <a:rPr lang="es-CO" sz="2400" dirty="0"/>
              <a:t>DISPONIBILIDAD DEL RECURSO HUMANO NECESARIO PARA LA ATENCIÓN DE LA EMERGENCIA DE LA CONDICIÓN QUE LA LLEVÓ A LA MUERTE </a:t>
            </a:r>
          </a:p>
        </p:txBody>
      </p:sp>
      <p:pic>
        <p:nvPicPr>
          <p:cNvPr id="5" name="Imagen 4">
            <a:extLst>
              <a:ext uri="{FF2B5EF4-FFF2-40B4-BE49-F238E27FC236}">
                <a16:creationId xmlns:a16="http://schemas.microsoft.com/office/drawing/2014/main" id="{3133F635-9718-4F12-AD43-3B8B231FCF84}"/>
              </a:ext>
            </a:extLst>
          </p:cNvPr>
          <p:cNvPicPr>
            <a:picLocks noChangeAspect="1"/>
          </p:cNvPicPr>
          <p:nvPr/>
        </p:nvPicPr>
        <p:blipFill rotWithShape="1">
          <a:blip r:embed="rId2"/>
          <a:srcRect l="26423" t="22346" r="57885" b="64520"/>
          <a:stretch/>
        </p:blipFill>
        <p:spPr>
          <a:xfrm>
            <a:off x="1375892" y="5543042"/>
            <a:ext cx="2283406" cy="1074545"/>
          </a:xfrm>
          <a:prstGeom prst="rect">
            <a:avLst/>
          </a:prstGeom>
        </p:spPr>
      </p:pic>
      <p:pic>
        <p:nvPicPr>
          <p:cNvPr id="6" name="Imagen 5">
            <a:extLst>
              <a:ext uri="{FF2B5EF4-FFF2-40B4-BE49-F238E27FC236}">
                <a16:creationId xmlns:a16="http://schemas.microsoft.com/office/drawing/2014/main" id="{40CAAA6E-EE50-4A6D-B216-59A600452C8B}"/>
              </a:ext>
            </a:extLst>
          </p:cNvPr>
          <p:cNvPicPr>
            <a:picLocks noChangeAspect="1"/>
          </p:cNvPicPr>
          <p:nvPr/>
        </p:nvPicPr>
        <p:blipFill>
          <a:blip r:embed="rId3"/>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776086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FC4421C-3E53-4164-ACDF-3476B9138B46}"/>
              </a:ext>
            </a:extLst>
          </p:cNvPr>
          <p:cNvSpPr txBox="1"/>
          <p:nvPr/>
        </p:nvSpPr>
        <p:spPr>
          <a:xfrm>
            <a:off x="1300766" y="885475"/>
            <a:ext cx="9543245" cy="1200329"/>
          </a:xfrm>
          <a:prstGeom prst="rect">
            <a:avLst/>
          </a:prstGeom>
          <a:noFill/>
        </p:spPr>
        <p:txBody>
          <a:bodyPr wrap="square" rtlCol="0">
            <a:spAutoFit/>
          </a:bodyPr>
          <a:lstStyle/>
          <a:p>
            <a:pPr algn="just"/>
            <a:r>
              <a:rPr lang="es-CO" sz="2400" b="1" dirty="0">
                <a:solidFill>
                  <a:srgbClr val="C00000"/>
                </a:solidFill>
                <a:effectLst>
                  <a:outerShdw blurRad="38100" dist="38100" dir="2700000" algn="tl">
                    <a:srgbClr val="000000">
                      <a:alpha val="43137"/>
                    </a:srgbClr>
                  </a:outerShdw>
                </a:effectLst>
              </a:rPr>
              <a:t>DISPONIBILIDAD DE MEDICAMENTOS, DISPOSITIVOS MÉDICOS Y OTROS INSUMOS DE ACUERDO CON LOS LINEAMIENTOS Y ESTANDARES NACIONALES E INTERNACIONALES </a:t>
            </a:r>
          </a:p>
        </p:txBody>
      </p:sp>
      <p:sp>
        <p:nvSpPr>
          <p:cNvPr id="5" name="CuadroTexto 4">
            <a:extLst>
              <a:ext uri="{FF2B5EF4-FFF2-40B4-BE49-F238E27FC236}">
                <a16:creationId xmlns:a16="http://schemas.microsoft.com/office/drawing/2014/main" id="{6DEF7FF1-A512-439A-B9D1-FFB3169BD9AE}"/>
              </a:ext>
            </a:extLst>
          </p:cNvPr>
          <p:cNvSpPr txBox="1"/>
          <p:nvPr/>
        </p:nvSpPr>
        <p:spPr>
          <a:xfrm>
            <a:off x="1300766" y="2237757"/>
            <a:ext cx="9543245" cy="1200329"/>
          </a:xfrm>
          <a:prstGeom prst="rect">
            <a:avLst/>
          </a:prstGeom>
          <a:noFill/>
        </p:spPr>
        <p:txBody>
          <a:bodyPr wrap="square" rtlCol="0">
            <a:spAutoFit/>
          </a:bodyPr>
          <a:lstStyle/>
          <a:p>
            <a:r>
              <a:rPr lang="es-CO" sz="2400" dirty="0"/>
              <a:t>SE DEBE INDAGAR QUE ESTÉN DISPONIBLES O NO DURANTE TODO EL PROCESO DE ATENCIÓN (EMBARAZO, PARTO Y PUERPERIO) Y SI SU CARENCIA SE RELACIONA DIRECTAMENTE O NO CON LA MORTALIDAD </a:t>
            </a:r>
          </a:p>
        </p:txBody>
      </p:sp>
      <p:sp>
        <p:nvSpPr>
          <p:cNvPr id="6" name="CuadroTexto 5">
            <a:extLst>
              <a:ext uri="{FF2B5EF4-FFF2-40B4-BE49-F238E27FC236}">
                <a16:creationId xmlns:a16="http://schemas.microsoft.com/office/drawing/2014/main" id="{2A6CDE13-0AB9-48EC-8696-37829BE8E26E}"/>
              </a:ext>
            </a:extLst>
          </p:cNvPr>
          <p:cNvSpPr txBox="1"/>
          <p:nvPr/>
        </p:nvSpPr>
        <p:spPr>
          <a:xfrm>
            <a:off x="1300766" y="5170742"/>
            <a:ext cx="9208394" cy="461665"/>
          </a:xfrm>
          <a:prstGeom prst="rect">
            <a:avLst/>
          </a:prstGeom>
          <a:noFill/>
        </p:spPr>
        <p:txBody>
          <a:bodyPr wrap="square" rtlCol="0">
            <a:spAutoFit/>
          </a:bodyPr>
          <a:lstStyle/>
          <a:p>
            <a:r>
              <a:rPr lang="es-CO" sz="2400" b="1" dirty="0">
                <a:solidFill>
                  <a:srgbClr val="C00000"/>
                </a:solidFill>
                <a:effectLst>
                  <a:outerShdw blurRad="38100" dist="38100" dir="2700000" algn="tl">
                    <a:srgbClr val="000000">
                      <a:alpha val="43137"/>
                    </a:srgbClr>
                  </a:outerShdw>
                </a:effectLst>
              </a:rPr>
              <a:t>FUNCIONAMIENTO DE REFERENCIA Y CONTRAREFERENCIA</a:t>
            </a:r>
          </a:p>
        </p:txBody>
      </p:sp>
      <p:pic>
        <p:nvPicPr>
          <p:cNvPr id="7" name="Picture 2" descr="Cundinamarca estrena ambulancias | | Periodismo Público">
            <a:extLst>
              <a:ext uri="{FF2B5EF4-FFF2-40B4-BE49-F238E27FC236}">
                <a16:creationId xmlns:a16="http://schemas.microsoft.com/office/drawing/2014/main" id="{D7DC8128-247B-43F9-98E2-6C3E36FF8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050" y="3590039"/>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FF1D28B3-2ACE-412D-BFAF-BB84861E503E}"/>
              </a:ext>
            </a:extLst>
          </p:cNvPr>
          <p:cNvPicPr>
            <a:picLocks noChangeAspect="1"/>
          </p:cNvPicPr>
          <p:nvPr/>
        </p:nvPicPr>
        <p:blipFill rotWithShape="1">
          <a:blip r:embed="rId3"/>
          <a:srcRect l="26423" t="22346" r="57885" b="64520"/>
          <a:stretch/>
        </p:blipFill>
        <p:spPr>
          <a:xfrm>
            <a:off x="1375892" y="5739994"/>
            <a:ext cx="2283406" cy="1074545"/>
          </a:xfrm>
          <a:prstGeom prst="rect">
            <a:avLst/>
          </a:prstGeom>
        </p:spPr>
      </p:pic>
      <p:pic>
        <p:nvPicPr>
          <p:cNvPr id="9" name="Imagen 8">
            <a:extLst>
              <a:ext uri="{FF2B5EF4-FFF2-40B4-BE49-F238E27FC236}">
                <a16:creationId xmlns:a16="http://schemas.microsoft.com/office/drawing/2014/main" id="{894A9A7A-ADDB-479C-989A-8D83CDA99862}"/>
              </a:ext>
            </a:extLst>
          </p:cNvPr>
          <p:cNvPicPr>
            <a:picLocks noChangeAspect="1"/>
          </p:cNvPicPr>
          <p:nvPr/>
        </p:nvPicPr>
        <p:blipFill>
          <a:blip r:embed="rId4"/>
          <a:stretch>
            <a:fillRect/>
          </a:stretch>
        </p:blipFill>
        <p:spPr>
          <a:xfrm>
            <a:off x="8179910" y="5907992"/>
            <a:ext cx="2947635" cy="771779"/>
          </a:xfrm>
          <a:prstGeom prst="rect">
            <a:avLst/>
          </a:prstGeom>
        </p:spPr>
      </p:pic>
    </p:spTree>
    <p:extLst>
      <p:ext uri="{BB962C8B-B14F-4D97-AF65-F5344CB8AC3E}">
        <p14:creationId xmlns:p14="http://schemas.microsoft.com/office/powerpoint/2010/main" val="337463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a:t>AGENDA </a:t>
            </a:r>
            <a:endParaRPr lang="es-CO" dirty="0"/>
          </a:p>
        </p:txBody>
      </p:sp>
      <p:sp>
        <p:nvSpPr>
          <p:cNvPr id="3" name="Marcador de contenido 2"/>
          <p:cNvSpPr>
            <a:spLocks noGrp="1"/>
          </p:cNvSpPr>
          <p:nvPr>
            <p:ph sz="quarter" idx="10"/>
          </p:nvPr>
        </p:nvSpPr>
        <p:spPr>
          <a:xfrm>
            <a:off x="657225" y="2511188"/>
            <a:ext cx="10782300" cy="4225041"/>
          </a:xfrm>
          <a:ln>
            <a:solidFill>
              <a:schemeClr val="tx1"/>
            </a:solidFill>
          </a:ln>
        </p:spPr>
        <p:txBody>
          <a:bodyPr>
            <a:normAutofit/>
          </a:bodyPr>
          <a:lstStyle/>
          <a:p>
            <a:r>
              <a:rPr lang="es-ES" sz="2400" dirty="0"/>
              <a:t>Saludo </a:t>
            </a:r>
          </a:p>
          <a:p>
            <a:r>
              <a:rPr lang="es-ES" sz="2400" dirty="0"/>
              <a:t>Revisión lectura protocolo</a:t>
            </a:r>
          </a:p>
          <a:p>
            <a:r>
              <a:rPr lang="es-ES" sz="2400" dirty="0"/>
              <a:t>10:20 a 10:30 Introducción : Unidades de análisis – Vigilancia mortalidad materna  </a:t>
            </a:r>
          </a:p>
          <a:p>
            <a:r>
              <a:rPr lang="es-ES" sz="2400" dirty="0"/>
              <a:t>Revisión de lectura protocolo </a:t>
            </a:r>
          </a:p>
          <a:p>
            <a:r>
              <a:rPr lang="es-ES_tradnl" sz="2400" dirty="0"/>
              <a:t>10:35 a 10:55  Experiencia entidad territorial Cundinamarca Análisis de mortalidad materna – SVEMMBW  (Sara Paola Carrillo Jiménez)</a:t>
            </a:r>
          </a:p>
          <a:p>
            <a:r>
              <a:rPr lang="es-ES" sz="2400" dirty="0"/>
              <a:t>Revisión de lectura protocolo</a:t>
            </a:r>
          </a:p>
          <a:p>
            <a:r>
              <a:rPr lang="es-ES_tradnl" sz="2400" dirty="0"/>
              <a:t>11:00 a 11:10 Uso del aplicativo en análisis de mortalidad materna </a:t>
            </a:r>
          </a:p>
          <a:p>
            <a:r>
              <a:rPr lang="es-ES" sz="2400" dirty="0"/>
              <a:t>Revisión de lectura protocolo</a:t>
            </a:r>
          </a:p>
          <a:p>
            <a:pPr marL="0" indent="0">
              <a:buNone/>
            </a:pPr>
            <a:endParaRPr lang="es-CO" sz="2400" dirty="0"/>
          </a:p>
          <a:p>
            <a:endParaRPr lang="es-ES" sz="2400" dirty="0"/>
          </a:p>
        </p:txBody>
      </p:sp>
      <p:sp>
        <p:nvSpPr>
          <p:cNvPr id="4" name="Rectángulo 3"/>
          <p:cNvSpPr/>
          <p:nvPr/>
        </p:nvSpPr>
        <p:spPr>
          <a:xfrm>
            <a:off x="782471" y="1173223"/>
            <a:ext cx="10657054" cy="1200329"/>
          </a:xfrm>
          <a:prstGeom prst="rect">
            <a:avLst/>
          </a:prstGeom>
        </p:spPr>
        <p:txBody>
          <a:bodyPr wrap="square">
            <a:spAutoFit/>
          </a:bodyPr>
          <a:lstStyle/>
          <a:p>
            <a:pPr marR="227330" algn="just">
              <a:spcBef>
                <a:spcPts val="545"/>
              </a:spcBef>
              <a:spcAft>
                <a:spcPts val="0"/>
              </a:spcAft>
            </a:pPr>
            <a:r>
              <a:rPr lang="es-ES" sz="2000" b="1" dirty="0"/>
              <a:t>Objetivo del taller: </a:t>
            </a:r>
            <a:r>
              <a:rPr lang="es-ES" sz="2400" dirty="0"/>
              <a:t>Generar competencias en las entidades territoriales para el desarrollo de las unidades de análisis a partir del uso del aplicativo web de mortalidad materna </a:t>
            </a:r>
            <a:endParaRPr lang="es-CO" sz="2400" dirty="0"/>
          </a:p>
        </p:txBody>
      </p:sp>
    </p:spTree>
    <p:extLst>
      <p:ext uri="{BB962C8B-B14F-4D97-AF65-F5344CB8AC3E}">
        <p14:creationId xmlns:p14="http://schemas.microsoft.com/office/powerpoint/2010/main" val="4167277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F2E6D-3638-4FB7-ACBF-A7C4ECF0CEAE}"/>
              </a:ext>
            </a:extLst>
          </p:cNvPr>
          <p:cNvSpPr>
            <a:spLocks noGrp="1"/>
          </p:cNvSpPr>
          <p:nvPr>
            <p:ph type="title"/>
          </p:nvPr>
        </p:nvSpPr>
        <p:spPr/>
        <p:txBody>
          <a:bodyPr>
            <a:normAutofit fontScale="90000"/>
          </a:bodyPr>
          <a:lstStyle/>
          <a:p>
            <a:r>
              <a:rPr lang="es-CO" dirty="0">
                <a:solidFill>
                  <a:srgbClr val="C00000"/>
                </a:solidFill>
                <a:effectLst>
                  <a:outerShdw blurRad="38100" dist="38100" dir="2700000" algn="tl">
                    <a:srgbClr val="000000">
                      <a:alpha val="43137"/>
                    </a:srgbClr>
                  </a:outerShdw>
                </a:effectLst>
              </a:rPr>
              <a:t>ASPECTOS QUE AFECTARON LA CALIDAD DE LA ATENCIÓN EN LA CONDICIÓN QUE LA LLEVÓ A LA MUERTE </a:t>
            </a:r>
            <a:endParaRPr lang="es-CO" dirty="0"/>
          </a:p>
        </p:txBody>
      </p:sp>
      <p:sp>
        <p:nvSpPr>
          <p:cNvPr id="4" name="CuadroTexto 3">
            <a:extLst>
              <a:ext uri="{FF2B5EF4-FFF2-40B4-BE49-F238E27FC236}">
                <a16:creationId xmlns:a16="http://schemas.microsoft.com/office/drawing/2014/main" id="{B3CD2FB4-263E-4EA2-A590-10BF50911102}"/>
              </a:ext>
            </a:extLst>
          </p:cNvPr>
          <p:cNvSpPr txBox="1"/>
          <p:nvPr/>
        </p:nvSpPr>
        <p:spPr>
          <a:xfrm>
            <a:off x="772732" y="2550017"/>
            <a:ext cx="9569003" cy="1477328"/>
          </a:xfrm>
          <a:prstGeom prst="rect">
            <a:avLst/>
          </a:prstGeom>
          <a:noFill/>
        </p:spPr>
        <p:txBody>
          <a:bodyPr wrap="square" rtlCol="0">
            <a:spAutoFit/>
          </a:bodyPr>
          <a:lstStyle/>
          <a:p>
            <a:pPr marL="285750" indent="-285750">
              <a:buFont typeface="Arial" panose="020B0604020202020204" pitchFamily="34" charset="0"/>
              <a:buChar char="•"/>
            </a:pPr>
            <a:r>
              <a:rPr lang="es-CO" dirty="0"/>
              <a:t>HEMORRAGIA OBSTETRICA</a:t>
            </a:r>
          </a:p>
          <a:p>
            <a:pPr marL="285750" indent="-285750">
              <a:buFont typeface="Arial" panose="020B0604020202020204" pitchFamily="34" charset="0"/>
              <a:buChar char="•"/>
            </a:pPr>
            <a:r>
              <a:rPr lang="es-CO" dirty="0"/>
              <a:t>PREECLAMPSIA</a:t>
            </a:r>
          </a:p>
          <a:p>
            <a:pPr marL="285750" indent="-285750">
              <a:buFont typeface="Arial" panose="020B0604020202020204" pitchFamily="34" charset="0"/>
              <a:buChar char="•"/>
            </a:pPr>
            <a:r>
              <a:rPr lang="es-CO" dirty="0"/>
              <a:t>SEPSIS</a:t>
            </a:r>
          </a:p>
          <a:p>
            <a:pPr marL="285750" indent="-285750">
              <a:buFont typeface="Arial" panose="020B0604020202020204" pitchFamily="34" charset="0"/>
              <a:buChar char="•"/>
            </a:pPr>
            <a:r>
              <a:rPr lang="es-CO" dirty="0"/>
              <a:t>EVENTO TROMBOEMBOLICO</a:t>
            </a:r>
          </a:p>
          <a:p>
            <a:pPr marL="285750" indent="-285750">
              <a:buFont typeface="Arial" panose="020B0604020202020204" pitchFamily="34" charset="0"/>
              <a:buChar char="•"/>
            </a:pPr>
            <a:r>
              <a:rPr lang="es-CO" dirty="0"/>
              <a:t>CAUSAS INDIRECTAS </a:t>
            </a:r>
          </a:p>
        </p:txBody>
      </p:sp>
      <p:pic>
        <p:nvPicPr>
          <p:cNvPr id="5" name="Imagen 4">
            <a:extLst>
              <a:ext uri="{FF2B5EF4-FFF2-40B4-BE49-F238E27FC236}">
                <a16:creationId xmlns:a16="http://schemas.microsoft.com/office/drawing/2014/main" id="{FEA4E486-6F6D-4370-B2CC-A8FD09837A08}"/>
              </a:ext>
            </a:extLst>
          </p:cNvPr>
          <p:cNvPicPr>
            <a:picLocks noChangeAspect="1"/>
          </p:cNvPicPr>
          <p:nvPr/>
        </p:nvPicPr>
        <p:blipFill>
          <a:blip r:embed="rId2"/>
          <a:stretch>
            <a:fillRect/>
          </a:stretch>
        </p:blipFill>
        <p:spPr>
          <a:xfrm>
            <a:off x="5133631" y="1357490"/>
            <a:ext cx="4397482" cy="4946719"/>
          </a:xfrm>
          <a:prstGeom prst="rect">
            <a:avLst/>
          </a:prstGeom>
        </p:spPr>
      </p:pic>
      <p:pic>
        <p:nvPicPr>
          <p:cNvPr id="6" name="Imagen 5">
            <a:extLst>
              <a:ext uri="{FF2B5EF4-FFF2-40B4-BE49-F238E27FC236}">
                <a16:creationId xmlns:a16="http://schemas.microsoft.com/office/drawing/2014/main" id="{7FC35538-6876-4709-8F2E-9FB08DB1083A}"/>
              </a:ext>
            </a:extLst>
          </p:cNvPr>
          <p:cNvPicPr>
            <a:picLocks noChangeAspect="1"/>
          </p:cNvPicPr>
          <p:nvPr/>
        </p:nvPicPr>
        <p:blipFill rotWithShape="1">
          <a:blip r:embed="rId3"/>
          <a:srcRect l="26423" t="22346" r="57885" b="64520"/>
          <a:stretch/>
        </p:blipFill>
        <p:spPr>
          <a:xfrm>
            <a:off x="1375892" y="5543042"/>
            <a:ext cx="2283406" cy="1074545"/>
          </a:xfrm>
          <a:prstGeom prst="rect">
            <a:avLst/>
          </a:prstGeom>
        </p:spPr>
      </p:pic>
      <p:pic>
        <p:nvPicPr>
          <p:cNvPr id="7" name="Imagen 6">
            <a:extLst>
              <a:ext uri="{FF2B5EF4-FFF2-40B4-BE49-F238E27FC236}">
                <a16:creationId xmlns:a16="http://schemas.microsoft.com/office/drawing/2014/main" id="{E74322BE-517F-4BD6-9204-CDB4B4452255}"/>
              </a:ext>
            </a:extLst>
          </p:cNvPr>
          <p:cNvPicPr>
            <a:picLocks noChangeAspect="1"/>
          </p:cNvPicPr>
          <p:nvPr/>
        </p:nvPicPr>
        <p:blipFill>
          <a:blip r:embed="rId4"/>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343568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5">
            <a:extLst>
              <a:ext uri="{FF2B5EF4-FFF2-40B4-BE49-F238E27FC236}">
                <a16:creationId xmlns:a16="http://schemas.microsoft.com/office/drawing/2014/main" id="{78961D7F-E4BB-4E85-8504-78300BB5E4A0}"/>
              </a:ext>
            </a:extLst>
          </p:cNvPr>
          <p:cNvSpPr/>
          <p:nvPr/>
        </p:nvSpPr>
        <p:spPr>
          <a:xfrm>
            <a:off x="1282890" y="1819947"/>
            <a:ext cx="9342181" cy="3621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a:t>LOS ASPECTOS A EVALUAR SOBRE LA CALIDAD DE LA ATENCIÓN DEBE HACERSE A LA LUZ DE LA HISTORIA CLÍNICA REGISTRADA Y CON BASE EN LAS GUIAS DE PRÁCTICA CLINICA VIGENTES EN EL PAÍS – EN CASO DE NO TENER GUÍA DEBE REVISARSE LA EVIDENCIA Y EL ESTADO DEL ARTE ACTUAL DEL MANEJO OBSTETRICO</a:t>
            </a:r>
          </a:p>
        </p:txBody>
      </p:sp>
      <p:pic>
        <p:nvPicPr>
          <p:cNvPr id="6" name="Imagen 5">
            <a:extLst>
              <a:ext uri="{FF2B5EF4-FFF2-40B4-BE49-F238E27FC236}">
                <a16:creationId xmlns:a16="http://schemas.microsoft.com/office/drawing/2014/main" id="{B8C7372D-9509-4ED8-BB55-D92ACFD0128B}"/>
              </a:ext>
            </a:extLst>
          </p:cNvPr>
          <p:cNvPicPr>
            <a:picLocks noChangeAspect="1"/>
          </p:cNvPicPr>
          <p:nvPr/>
        </p:nvPicPr>
        <p:blipFill rotWithShape="1">
          <a:blip r:embed="rId2"/>
          <a:srcRect l="26423" t="22346" r="57885" b="64520"/>
          <a:stretch/>
        </p:blipFill>
        <p:spPr>
          <a:xfrm>
            <a:off x="1375892" y="5543042"/>
            <a:ext cx="2283406" cy="1074545"/>
          </a:xfrm>
          <a:prstGeom prst="rect">
            <a:avLst/>
          </a:prstGeom>
        </p:spPr>
      </p:pic>
      <p:pic>
        <p:nvPicPr>
          <p:cNvPr id="7" name="Imagen 6">
            <a:extLst>
              <a:ext uri="{FF2B5EF4-FFF2-40B4-BE49-F238E27FC236}">
                <a16:creationId xmlns:a16="http://schemas.microsoft.com/office/drawing/2014/main" id="{F600EFB6-0FA1-463C-9073-A74957A3F14C}"/>
              </a:ext>
            </a:extLst>
          </p:cNvPr>
          <p:cNvPicPr>
            <a:picLocks noChangeAspect="1"/>
          </p:cNvPicPr>
          <p:nvPr/>
        </p:nvPicPr>
        <p:blipFill>
          <a:blip r:embed="rId3"/>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234259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A9261BF-D3BC-4B53-8A0A-1198C2AE2EBC}"/>
              </a:ext>
            </a:extLst>
          </p:cNvPr>
          <p:cNvPicPr>
            <a:picLocks noChangeAspect="1"/>
          </p:cNvPicPr>
          <p:nvPr/>
        </p:nvPicPr>
        <p:blipFill>
          <a:blip r:embed="rId2"/>
          <a:stretch>
            <a:fillRect/>
          </a:stretch>
        </p:blipFill>
        <p:spPr>
          <a:xfrm>
            <a:off x="2089184" y="1104840"/>
            <a:ext cx="8013632" cy="5566206"/>
          </a:xfrm>
          <a:prstGeom prst="rect">
            <a:avLst/>
          </a:prstGeom>
        </p:spPr>
      </p:pic>
    </p:spTree>
    <p:extLst>
      <p:ext uri="{BB962C8B-B14F-4D97-AF65-F5344CB8AC3E}">
        <p14:creationId xmlns:p14="http://schemas.microsoft.com/office/powerpoint/2010/main" val="3401994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9ED25BF-9537-48FA-A613-39649970FD3A}"/>
              </a:ext>
            </a:extLst>
          </p:cNvPr>
          <p:cNvSpPr/>
          <p:nvPr/>
        </p:nvSpPr>
        <p:spPr>
          <a:xfrm>
            <a:off x="2672861" y="165088"/>
            <a:ext cx="7315200" cy="41218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 name="Imagen 4">
            <a:extLst>
              <a:ext uri="{FF2B5EF4-FFF2-40B4-BE49-F238E27FC236}">
                <a16:creationId xmlns:a16="http://schemas.microsoft.com/office/drawing/2014/main" id="{73BCC3A0-F732-41CE-94CD-FFF8484B8C5E}"/>
              </a:ext>
            </a:extLst>
          </p:cNvPr>
          <p:cNvPicPr>
            <a:picLocks noChangeAspect="1"/>
          </p:cNvPicPr>
          <p:nvPr/>
        </p:nvPicPr>
        <p:blipFill>
          <a:blip r:embed="rId2"/>
          <a:stretch>
            <a:fillRect/>
          </a:stretch>
        </p:blipFill>
        <p:spPr>
          <a:xfrm>
            <a:off x="2799139" y="321694"/>
            <a:ext cx="6996555" cy="3808621"/>
          </a:xfrm>
          <a:prstGeom prst="rect">
            <a:avLst/>
          </a:prstGeom>
        </p:spPr>
      </p:pic>
      <p:sp>
        <p:nvSpPr>
          <p:cNvPr id="6" name="Rectángulo redondeado 2">
            <a:extLst>
              <a:ext uri="{FF2B5EF4-FFF2-40B4-BE49-F238E27FC236}">
                <a16:creationId xmlns:a16="http://schemas.microsoft.com/office/drawing/2014/main" id="{CD106EFE-DDE7-41EF-9ABA-5752DD372B7F}"/>
              </a:ext>
            </a:extLst>
          </p:cNvPr>
          <p:cNvSpPr/>
          <p:nvPr/>
        </p:nvSpPr>
        <p:spPr>
          <a:xfrm>
            <a:off x="3416700" y="4355752"/>
            <a:ext cx="6237027" cy="1282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000" b="1" dirty="0"/>
              <a:t>EVITABLE O NO EVITABLE</a:t>
            </a:r>
          </a:p>
        </p:txBody>
      </p:sp>
      <p:pic>
        <p:nvPicPr>
          <p:cNvPr id="7" name="Imagen 6">
            <a:extLst>
              <a:ext uri="{FF2B5EF4-FFF2-40B4-BE49-F238E27FC236}">
                <a16:creationId xmlns:a16="http://schemas.microsoft.com/office/drawing/2014/main" id="{6AE3EF15-2FFB-42FD-A6F4-AAEA28BF4E4C}"/>
              </a:ext>
            </a:extLst>
          </p:cNvPr>
          <p:cNvPicPr>
            <a:picLocks noChangeAspect="1"/>
          </p:cNvPicPr>
          <p:nvPr/>
        </p:nvPicPr>
        <p:blipFill rotWithShape="1">
          <a:blip r:embed="rId3"/>
          <a:srcRect l="26423" t="22346" r="57885" b="64520"/>
          <a:stretch/>
        </p:blipFill>
        <p:spPr>
          <a:xfrm>
            <a:off x="1136740" y="5543042"/>
            <a:ext cx="2283406" cy="1074545"/>
          </a:xfrm>
          <a:prstGeom prst="rect">
            <a:avLst/>
          </a:prstGeom>
        </p:spPr>
      </p:pic>
      <p:pic>
        <p:nvPicPr>
          <p:cNvPr id="8" name="Imagen 7">
            <a:extLst>
              <a:ext uri="{FF2B5EF4-FFF2-40B4-BE49-F238E27FC236}">
                <a16:creationId xmlns:a16="http://schemas.microsoft.com/office/drawing/2014/main" id="{DBBAB957-A78B-4D45-B527-920C6CA7BA65}"/>
              </a:ext>
            </a:extLst>
          </p:cNvPr>
          <p:cNvPicPr>
            <a:picLocks noChangeAspect="1"/>
          </p:cNvPicPr>
          <p:nvPr/>
        </p:nvPicPr>
        <p:blipFill>
          <a:blip r:embed="rId4"/>
          <a:stretch>
            <a:fillRect/>
          </a:stretch>
        </p:blipFill>
        <p:spPr>
          <a:xfrm>
            <a:off x="8179910" y="5711040"/>
            <a:ext cx="2947635" cy="771779"/>
          </a:xfrm>
          <a:prstGeom prst="rect">
            <a:avLst/>
          </a:prstGeom>
        </p:spPr>
      </p:pic>
    </p:spTree>
    <p:extLst>
      <p:ext uri="{BB962C8B-B14F-4D97-AF65-F5344CB8AC3E}">
        <p14:creationId xmlns:p14="http://schemas.microsoft.com/office/powerpoint/2010/main" val="22191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08A1C-957B-4983-AC30-DE0A5F5EC4E9}"/>
              </a:ext>
            </a:extLst>
          </p:cNvPr>
          <p:cNvSpPr>
            <a:spLocks noGrp="1"/>
          </p:cNvSpPr>
          <p:nvPr>
            <p:ph type="title"/>
          </p:nvPr>
        </p:nvSpPr>
        <p:spPr/>
        <p:txBody>
          <a:bodyPr>
            <a:normAutofit fontScale="90000"/>
          </a:bodyPr>
          <a:lstStyle/>
          <a:p>
            <a:r>
              <a:rPr lang="es-CO" dirty="0">
                <a:solidFill>
                  <a:srgbClr val="FF0000"/>
                </a:solidFill>
                <a:effectLst>
                  <a:outerShdw blurRad="38100" dist="38100" dir="2700000" algn="tl">
                    <a:srgbClr val="000000">
                      <a:alpha val="43137"/>
                    </a:srgbClr>
                  </a:outerShdw>
                </a:effectLst>
              </a:rPr>
              <a:t>QUÉ ES UN PLAN DE MEJORA O PLAN DE ACCIÓN? </a:t>
            </a:r>
            <a:endParaRPr lang="es-CO" dirty="0"/>
          </a:p>
        </p:txBody>
      </p:sp>
      <p:sp>
        <p:nvSpPr>
          <p:cNvPr id="4" name="CuadroTexto 3">
            <a:extLst>
              <a:ext uri="{FF2B5EF4-FFF2-40B4-BE49-F238E27FC236}">
                <a16:creationId xmlns:a16="http://schemas.microsoft.com/office/drawing/2014/main" id="{73B4094B-3227-4512-A5BD-CF1D60DBBDEB}"/>
              </a:ext>
            </a:extLst>
          </p:cNvPr>
          <p:cNvSpPr txBox="1"/>
          <p:nvPr/>
        </p:nvSpPr>
        <p:spPr>
          <a:xfrm>
            <a:off x="942536" y="914398"/>
            <a:ext cx="10677378" cy="5355312"/>
          </a:xfrm>
          <a:prstGeom prst="rect">
            <a:avLst/>
          </a:prstGeom>
          <a:noFill/>
        </p:spPr>
        <p:txBody>
          <a:bodyPr wrap="square" rtlCol="0">
            <a:spAutoFit/>
          </a:bodyPr>
          <a:lstStyle/>
          <a:p>
            <a:endParaRPr lang="es-CO" dirty="0"/>
          </a:p>
          <a:p>
            <a:pPr algn="just"/>
            <a:r>
              <a:rPr lang="es-CO" dirty="0"/>
              <a:t>Serie de actividades programadas  con el objeto de evitar que se repitan las condiciones médicas y no médicas que llevaron a la muerte según la Unidad de Análisis Individual, cuando se presente un caso con condiciones similares. </a:t>
            </a:r>
          </a:p>
          <a:p>
            <a:pPr algn="just"/>
            <a:endParaRPr lang="es-CO" dirty="0"/>
          </a:p>
          <a:p>
            <a:pPr algn="just"/>
            <a:r>
              <a:rPr lang="es-CO" b="1" dirty="0"/>
              <a:t>DETERMINANTE MUJER – FAMILIA Y COMUNIDAD </a:t>
            </a:r>
          </a:p>
          <a:p>
            <a:pPr algn="just"/>
            <a:r>
              <a:rPr lang="es-CO" dirty="0"/>
              <a:t>Plan dirigido a la autoridad sanitaria territorial (Municipal y/o Departamental dependiendo del tipo de Municipio, características, etc.) para la implementación de actividades intersectoriales conducentes a evitar que estos factores sean parte causal de las Mortalidades maternas. </a:t>
            </a:r>
          </a:p>
          <a:p>
            <a:pPr algn="just"/>
            <a:endParaRPr lang="es-CO" dirty="0"/>
          </a:p>
          <a:p>
            <a:pPr algn="just"/>
            <a:r>
              <a:rPr lang="es-CO" b="1" dirty="0"/>
              <a:t>DETERMINANTE SISTEMA DE SALUD</a:t>
            </a:r>
          </a:p>
          <a:p>
            <a:pPr algn="just"/>
            <a:endParaRPr lang="es-CO" dirty="0"/>
          </a:p>
          <a:p>
            <a:pPr algn="just"/>
            <a:r>
              <a:rPr lang="es-CO" dirty="0"/>
              <a:t>Plan dirigido a las IPS y EAPB que se relacionan directamente con la CALIDAD en los procesos de atención. </a:t>
            </a:r>
          </a:p>
          <a:p>
            <a:pPr algn="just"/>
            <a:endParaRPr lang="es-CO" dirty="0"/>
          </a:p>
          <a:p>
            <a:pPr algn="just"/>
            <a:r>
              <a:rPr lang="es-CO" dirty="0"/>
              <a:t>Acciones de gobernanza de la autoridad sanitaria territorial municipal para vigilar las EAPB e IPS que actúan en su territorio para fortalecer las actividades conducentes a mejorar el acceso, oportunidad y calidad de los servicios en salud materna</a:t>
            </a:r>
          </a:p>
          <a:p>
            <a:pPr algn="just"/>
            <a:endParaRPr lang="es-CO" dirty="0"/>
          </a:p>
          <a:p>
            <a:pPr algn="just"/>
            <a:endParaRPr lang="es-CO" dirty="0"/>
          </a:p>
        </p:txBody>
      </p:sp>
      <p:pic>
        <p:nvPicPr>
          <p:cNvPr id="5" name="Imagen 4">
            <a:extLst>
              <a:ext uri="{FF2B5EF4-FFF2-40B4-BE49-F238E27FC236}">
                <a16:creationId xmlns:a16="http://schemas.microsoft.com/office/drawing/2014/main" id="{920E794C-650B-4C3D-A51B-642760BC1072}"/>
              </a:ext>
            </a:extLst>
          </p:cNvPr>
          <p:cNvPicPr>
            <a:picLocks noChangeAspect="1"/>
          </p:cNvPicPr>
          <p:nvPr/>
        </p:nvPicPr>
        <p:blipFill rotWithShape="1">
          <a:blip r:embed="rId2"/>
          <a:srcRect l="26423" t="22346" r="57885" b="64520"/>
          <a:stretch/>
        </p:blipFill>
        <p:spPr>
          <a:xfrm>
            <a:off x="1375892" y="5669652"/>
            <a:ext cx="2283406" cy="1074545"/>
          </a:xfrm>
          <a:prstGeom prst="rect">
            <a:avLst/>
          </a:prstGeom>
        </p:spPr>
      </p:pic>
      <p:pic>
        <p:nvPicPr>
          <p:cNvPr id="6" name="Imagen 5">
            <a:extLst>
              <a:ext uri="{FF2B5EF4-FFF2-40B4-BE49-F238E27FC236}">
                <a16:creationId xmlns:a16="http://schemas.microsoft.com/office/drawing/2014/main" id="{CBAAAF70-F640-4FE7-882A-E52F3D6A0D6A}"/>
              </a:ext>
            </a:extLst>
          </p:cNvPr>
          <p:cNvPicPr>
            <a:picLocks noChangeAspect="1"/>
          </p:cNvPicPr>
          <p:nvPr/>
        </p:nvPicPr>
        <p:blipFill>
          <a:blip r:embed="rId3"/>
          <a:stretch>
            <a:fillRect/>
          </a:stretch>
        </p:blipFill>
        <p:spPr>
          <a:xfrm>
            <a:off x="8179910" y="5837650"/>
            <a:ext cx="2947635" cy="771779"/>
          </a:xfrm>
          <a:prstGeom prst="rect">
            <a:avLst/>
          </a:prstGeom>
        </p:spPr>
      </p:pic>
    </p:spTree>
    <p:extLst>
      <p:ext uri="{BB962C8B-B14F-4D97-AF65-F5344CB8AC3E}">
        <p14:creationId xmlns:p14="http://schemas.microsoft.com/office/powerpoint/2010/main" val="1124285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REVISION LECTURA PROTOCOLO</a:t>
            </a:r>
            <a:endParaRPr lang="es-CO" dirty="0"/>
          </a:p>
        </p:txBody>
      </p:sp>
      <p:pic>
        <p:nvPicPr>
          <p:cNvPr id="4" name="Imagen 3">
            <a:extLst>
              <a:ext uri="{FF2B5EF4-FFF2-40B4-BE49-F238E27FC236}">
                <a16:creationId xmlns:a16="http://schemas.microsoft.com/office/drawing/2014/main" id="{7A0DC5C8-B549-4A0D-929E-84690A799BB4}"/>
              </a:ext>
            </a:extLst>
          </p:cNvPr>
          <p:cNvPicPr>
            <a:picLocks noChangeAspect="1"/>
          </p:cNvPicPr>
          <p:nvPr/>
        </p:nvPicPr>
        <p:blipFill>
          <a:blip r:embed="rId2"/>
          <a:stretch>
            <a:fillRect/>
          </a:stretch>
        </p:blipFill>
        <p:spPr>
          <a:xfrm>
            <a:off x="4358307" y="970670"/>
            <a:ext cx="3475386" cy="5887329"/>
          </a:xfrm>
          <a:prstGeom prst="rect">
            <a:avLst/>
          </a:prstGeom>
        </p:spPr>
      </p:pic>
    </p:spTree>
    <p:extLst>
      <p:ext uri="{BB962C8B-B14F-4D97-AF65-F5344CB8AC3E}">
        <p14:creationId xmlns:p14="http://schemas.microsoft.com/office/powerpoint/2010/main" val="161092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7225" y="239307"/>
            <a:ext cx="10782300" cy="400050"/>
          </a:xfrm>
        </p:spPr>
        <p:txBody>
          <a:bodyPr>
            <a:normAutofit fontScale="90000"/>
          </a:bodyPr>
          <a:lstStyle/>
          <a:p>
            <a:r>
              <a:rPr lang="es-ES" dirty="0"/>
              <a:t>ASPECTOS RELEVANTES EN EL DESARROLLO DE UNIDADES ANALISIS</a:t>
            </a:r>
            <a:endParaRPr lang="es-CO" dirty="0"/>
          </a:p>
        </p:txBody>
      </p:sp>
      <p:sp>
        <p:nvSpPr>
          <p:cNvPr id="7" name="Rectángulo 6"/>
          <p:cNvSpPr/>
          <p:nvPr/>
        </p:nvSpPr>
        <p:spPr>
          <a:xfrm>
            <a:off x="2690001" y="911738"/>
            <a:ext cx="5369157" cy="2031325"/>
          </a:xfrm>
          <a:prstGeom prst="rect">
            <a:avLst/>
          </a:prstGeom>
          <a:ln w="57150">
            <a:solidFill>
              <a:schemeClr val="accent1"/>
            </a:solidFill>
          </a:ln>
        </p:spPr>
        <p:txBody>
          <a:bodyPr wrap="square">
            <a:spAutoFit/>
          </a:bodyPr>
          <a:lstStyle/>
          <a:p>
            <a:pPr lvl="0"/>
            <a:r>
              <a:rPr lang="es-ES" b="1" dirty="0"/>
              <a:t>PREPARACION: </a:t>
            </a:r>
          </a:p>
          <a:p>
            <a:pPr lvl="0"/>
            <a:r>
              <a:rPr lang="es-ES" dirty="0"/>
              <a:t>Recolección de información</a:t>
            </a:r>
          </a:p>
          <a:p>
            <a:pPr lvl="0"/>
            <a:r>
              <a:rPr lang="es-ES" dirty="0"/>
              <a:t>Revisión de información en SVEMMBW</a:t>
            </a:r>
          </a:p>
          <a:p>
            <a:pPr lvl="0"/>
            <a:r>
              <a:rPr lang="es-ES" dirty="0"/>
              <a:t>Generación variables relevantes en análisis determinantes sociales</a:t>
            </a:r>
          </a:p>
          <a:p>
            <a:pPr lvl="0"/>
            <a:r>
              <a:rPr lang="es-ES" dirty="0"/>
              <a:t>Envió de resumen a participantes y solicitud análisis</a:t>
            </a:r>
          </a:p>
          <a:p>
            <a:pPr lvl="0"/>
            <a:r>
              <a:rPr lang="es-ES" dirty="0"/>
              <a:t>Convocatoria de actores y confirmación de asistencia</a:t>
            </a:r>
          </a:p>
        </p:txBody>
      </p:sp>
      <p:sp>
        <p:nvSpPr>
          <p:cNvPr id="8" name="CuadroTexto 7"/>
          <p:cNvSpPr txBox="1"/>
          <p:nvPr/>
        </p:nvSpPr>
        <p:spPr>
          <a:xfrm>
            <a:off x="882869" y="1239870"/>
            <a:ext cx="427686" cy="461665"/>
          </a:xfrm>
          <a:prstGeom prst="rect">
            <a:avLst/>
          </a:prstGeom>
          <a:noFill/>
        </p:spPr>
        <p:txBody>
          <a:bodyPr wrap="square" rtlCol="0">
            <a:spAutoFit/>
          </a:bodyPr>
          <a:lstStyle/>
          <a:p>
            <a:r>
              <a:rPr lang="es-CO" sz="2400" dirty="0">
                <a:latin typeface="Eras Bold ITC" panose="020B0907030504020204" pitchFamily="34" charset="0"/>
              </a:rPr>
              <a:t>1</a:t>
            </a:r>
          </a:p>
        </p:txBody>
      </p:sp>
      <p:sp>
        <p:nvSpPr>
          <p:cNvPr id="9" name="Flecha derecha 8"/>
          <p:cNvSpPr/>
          <p:nvPr/>
        </p:nvSpPr>
        <p:spPr>
          <a:xfrm>
            <a:off x="1466700" y="1222993"/>
            <a:ext cx="863600" cy="478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4469831" y="3159450"/>
            <a:ext cx="4685231" cy="1477328"/>
          </a:xfrm>
          <a:prstGeom prst="rect">
            <a:avLst/>
          </a:prstGeom>
          <a:noFill/>
          <a:ln w="57150">
            <a:solidFill>
              <a:srgbClr val="C00000"/>
            </a:solidFill>
          </a:ln>
        </p:spPr>
        <p:txBody>
          <a:bodyPr wrap="square">
            <a:spAutoFit/>
          </a:bodyPr>
          <a:lstStyle/>
          <a:p>
            <a:pPr lvl="0"/>
            <a:r>
              <a:rPr lang="es-ES" b="1" dirty="0"/>
              <a:t>ELABORACION DE PRESENTACION</a:t>
            </a:r>
          </a:p>
          <a:p>
            <a:pPr lvl="0"/>
            <a:r>
              <a:rPr lang="es-ES" dirty="0"/>
              <a:t>Incluya resumen de atenciones</a:t>
            </a:r>
          </a:p>
          <a:p>
            <a:pPr lvl="0"/>
            <a:r>
              <a:rPr lang="es-ES" dirty="0"/>
              <a:t>Incluya análisis por UPGD</a:t>
            </a:r>
          </a:p>
          <a:p>
            <a:pPr lvl="0"/>
            <a:r>
              <a:rPr lang="es-ES" dirty="0"/>
              <a:t>Incluya variables por determinantes SVEMMBW</a:t>
            </a:r>
          </a:p>
          <a:p>
            <a:pPr lvl="0"/>
            <a:r>
              <a:rPr lang="es-ES" dirty="0"/>
              <a:t>Incluya conclusiones SVEMMBW</a:t>
            </a:r>
          </a:p>
        </p:txBody>
      </p:sp>
      <p:sp>
        <p:nvSpPr>
          <p:cNvPr id="11" name="CuadroTexto 10"/>
          <p:cNvSpPr txBox="1"/>
          <p:nvPr/>
        </p:nvSpPr>
        <p:spPr>
          <a:xfrm>
            <a:off x="2652568" y="3685870"/>
            <a:ext cx="478034" cy="461665"/>
          </a:xfrm>
          <a:prstGeom prst="rect">
            <a:avLst/>
          </a:prstGeom>
          <a:noFill/>
        </p:spPr>
        <p:txBody>
          <a:bodyPr wrap="square" rtlCol="0">
            <a:spAutoFit/>
          </a:bodyPr>
          <a:lstStyle/>
          <a:p>
            <a:r>
              <a:rPr lang="es-CO" sz="2400" dirty="0">
                <a:latin typeface="Eras Bold ITC" panose="020B0907030504020204" pitchFamily="34" charset="0"/>
              </a:rPr>
              <a:t>2</a:t>
            </a:r>
          </a:p>
        </p:txBody>
      </p:sp>
      <p:sp>
        <p:nvSpPr>
          <p:cNvPr id="12" name="Flecha derecha 11"/>
          <p:cNvSpPr/>
          <p:nvPr/>
        </p:nvSpPr>
        <p:spPr>
          <a:xfrm>
            <a:off x="3367214" y="3648693"/>
            <a:ext cx="863600" cy="49884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p:cNvSpPr/>
          <p:nvPr/>
        </p:nvSpPr>
        <p:spPr>
          <a:xfrm>
            <a:off x="6874937" y="4857573"/>
            <a:ext cx="4564587" cy="1754326"/>
          </a:xfrm>
          <a:prstGeom prst="rect">
            <a:avLst/>
          </a:prstGeom>
          <a:ln w="57150">
            <a:solidFill>
              <a:schemeClr val="accent6">
                <a:lumMod val="50000"/>
              </a:schemeClr>
            </a:solidFill>
          </a:ln>
        </p:spPr>
        <p:txBody>
          <a:bodyPr wrap="square">
            <a:spAutoFit/>
          </a:bodyPr>
          <a:lstStyle/>
          <a:p>
            <a:r>
              <a:rPr lang="es-ES" b="1" dirty="0"/>
              <a:t>DESARROLLO DE UNIDAD DE ANALISIS </a:t>
            </a:r>
          </a:p>
          <a:p>
            <a:r>
              <a:rPr lang="es-ES" dirty="0"/>
              <a:t>Presentación objetivos</a:t>
            </a:r>
          </a:p>
          <a:p>
            <a:r>
              <a:rPr lang="es-ES" dirty="0"/>
              <a:t>Presentación metodología </a:t>
            </a:r>
          </a:p>
          <a:p>
            <a:r>
              <a:rPr lang="es-ES" dirty="0"/>
              <a:t>Presentación de atenciones y análisis</a:t>
            </a:r>
          </a:p>
          <a:p>
            <a:r>
              <a:rPr lang="es-ES" dirty="0"/>
              <a:t>Conclusiones a partir del SVEMMBW </a:t>
            </a:r>
          </a:p>
          <a:p>
            <a:r>
              <a:rPr lang="es-ES" dirty="0"/>
              <a:t>Elaboración preliminar del plan de acción</a:t>
            </a:r>
            <a:endParaRPr lang="es-CO" dirty="0"/>
          </a:p>
        </p:txBody>
      </p:sp>
      <p:sp>
        <p:nvSpPr>
          <p:cNvPr id="14" name="CuadroTexto 13"/>
          <p:cNvSpPr txBox="1"/>
          <p:nvPr/>
        </p:nvSpPr>
        <p:spPr>
          <a:xfrm>
            <a:off x="5206954" y="5318684"/>
            <a:ext cx="433672" cy="461665"/>
          </a:xfrm>
          <a:prstGeom prst="rect">
            <a:avLst/>
          </a:prstGeom>
          <a:noFill/>
        </p:spPr>
        <p:txBody>
          <a:bodyPr wrap="square" rtlCol="0">
            <a:spAutoFit/>
          </a:bodyPr>
          <a:lstStyle/>
          <a:p>
            <a:r>
              <a:rPr lang="es-CO" sz="2400" dirty="0">
                <a:latin typeface="Eras Bold ITC" panose="020B0907030504020204" pitchFamily="34" charset="0"/>
              </a:rPr>
              <a:t>3</a:t>
            </a:r>
          </a:p>
        </p:txBody>
      </p:sp>
      <p:sp>
        <p:nvSpPr>
          <p:cNvPr id="15" name="Flecha derecha 14"/>
          <p:cNvSpPr/>
          <p:nvPr/>
        </p:nvSpPr>
        <p:spPr>
          <a:xfrm>
            <a:off x="5650808" y="5266487"/>
            <a:ext cx="863600" cy="52803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3688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86" y="2191408"/>
            <a:ext cx="5247253" cy="1580236"/>
          </a:xfrm>
        </p:spPr>
        <p:txBody>
          <a:bodyPr>
            <a:normAutofit/>
          </a:bodyPr>
          <a:lstStyle/>
          <a:p>
            <a:r>
              <a:rPr lang="es-ES" dirty="0"/>
              <a:t>Procedimiento para el desarrollo de la unidad de análisis para casos individuales de muerte materna</a:t>
            </a:r>
            <a:endParaRPr lang="es-CO" dirty="0"/>
          </a:p>
        </p:txBody>
      </p:sp>
      <p:pic>
        <p:nvPicPr>
          <p:cNvPr id="4" name="Imagen 3"/>
          <p:cNvPicPr>
            <a:picLocks noChangeAspect="1"/>
          </p:cNvPicPr>
          <p:nvPr/>
        </p:nvPicPr>
        <p:blipFill>
          <a:blip r:embed="rId2"/>
          <a:stretch>
            <a:fillRect/>
          </a:stretch>
        </p:blipFill>
        <p:spPr>
          <a:xfrm>
            <a:off x="5125793" y="-39927"/>
            <a:ext cx="5766716" cy="6897927"/>
          </a:xfrm>
          <a:prstGeom prst="rect">
            <a:avLst/>
          </a:prstGeom>
        </p:spPr>
      </p:pic>
    </p:spTree>
    <p:extLst>
      <p:ext uri="{BB962C8B-B14F-4D97-AF65-F5344CB8AC3E}">
        <p14:creationId xmlns:p14="http://schemas.microsoft.com/office/powerpoint/2010/main" val="3609495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a:xfrm>
            <a:off x="657225" y="390525"/>
            <a:ext cx="10782300" cy="400050"/>
          </a:xfrm>
        </p:spPr>
        <p:txBody>
          <a:bodyPr>
            <a:normAutofit fontScale="90000"/>
          </a:bodyPr>
          <a:lstStyle/>
          <a:p>
            <a:r>
              <a:rPr lang="es-ES"/>
              <a:t>INDICADORES</a:t>
            </a:r>
            <a:endParaRPr lang="es-ES" dirty="0"/>
          </a:p>
        </p:txBody>
      </p:sp>
      <p:pic>
        <p:nvPicPr>
          <p:cNvPr id="4" name="Imagen 3">
            <a:extLst>
              <a:ext uri="{FF2B5EF4-FFF2-40B4-BE49-F238E27FC236}">
                <a16:creationId xmlns:a16="http://schemas.microsoft.com/office/drawing/2014/main" id="{C7F6641A-F604-6A47-8DFD-B24B11A79E96}"/>
              </a:ext>
            </a:extLst>
          </p:cNvPr>
          <p:cNvPicPr>
            <a:picLocks noChangeAspect="1"/>
          </p:cNvPicPr>
          <p:nvPr/>
        </p:nvPicPr>
        <p:blipFill>
          <a:blip r:embed="rId3"/>
          <a:stretch>
            <a:fillRect/>
          </a:stretch>
        </p:blipFill>
        <p:spPr>
          <a:xfrm>
            <a:off x="1081304" y="1218802"/>
            <a:ext cx="10029392" cy="5248673"/>
          </a:xfrm>
          <a:prstGeom prst="rect">
            <a:avLst/>
          </a:prstGeom>
        </p:spPr>
      </p:pic>
    </p:spTree>
    <p:extLst>
      <p:ext uri="{BB962C8B-B14F-4D97-AF65-F5344CB8AC3E}">
        <p14:creationId xmlns:p14="http://schemas.microsoft.com/office/powerpoint/2010/main" val="563230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021" y="2559106"/>
            <a:ext cx="4041842" cy="1618755"/>
          </a:xfrm>
        </p:spPr>
        <p:txBody>
          <a:bodyPr>
            <a:normAutofit/>
          </a:bodyPr>
          <a:lstStyle/>
          <a:p>
            <a:r>
              <a:rPr lang="es-CO" dirty="0">
                <a:solidFill>
                  <a:srgbClr val="000000"/>
                </a:solidFill>
                <a:latin typeface="Calibri" panose="020F0502020204030204" pitchFamily="34" charset="0"/>
              </a:rPr>
              <a:t>Porcentaje de concordancia SIVIGILA-SVEMMBW, semana epidemiológica 40 del 2020</a:t>
            </a:r>
            <a:br>
              <a:rPr lang="es-CO" dirty="0">
                <a:solidFill>
                  <a:srgbClr val="000000"/>
                </a:solidFill>
                <a:latin typeface="Calibri" panose="020F0502020204030204" pitchFamily="34" charset="0"/>
              </a:rPr>
            </a:br>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3324059683"/>
              </p:ext>
            </p:extLst>
          </p:nvPr>
        </p:nvGraphicFramePr>
        <p:xfrm>
          <a:off x="4177863" y="173420"/>
          <a:ext cx="7482030" cy="6424310"/>
        </p:xfrm>
        <a:graphic>
          <a:graphicData uri="http://schemas.openxmlformats.org/drawingml/2006/table">
            <a:tbl>
              <a:tblPr/>
              <a:tblGrid>
                <a:gridCol w="3701640">
                  <a:extLst>
                    <a:ext uri="{9D8B030D-6E8A-4147-A177-3AD203B41FA5}">
                      <a16:colId xmlns:a16="http://schemas.microsoft.com/office/drawing/2014/main" val="20000"/>
                    </a:ext>
                  </a:extLst>
                </a:gridCol>
                <a:gridCol w="1260130">
                  <a:extLst>
                    <a:ext uri="{9D8B030D-6E8A-4147-A177-3AD203B41FA5}">
                      <a16:colId xmlns:a16="http://schemas.microsoft.com/office/drawing/2014/main" val="20001"/>
                    </a:ext>
                  </a:extLst>
                </a:gridCol>
                <a:gridCol w="1260130">
                  <a:extLst>
                    <a:ext uri="{9D8B030D-6E8A-4147-A177-3AD203B41FA5}">
                      <a16:colId xmlns:a16="http://schemas.microsoft.com/office/drawing/2014/main" val="20002"/>
                    </a:ext>
                  </a:extLst>
                </a:gridCol>
                <a:gridCol w="1260130">
                  <a:extLst>
                    <a:ext uri="{9D8B030D-6E8A-4147-A177-3AD203B41FA5}">
                      <a16:colId xmlns:a16="http://schemas.microsoft.com/office/drawing/2014/main" val="20003"/>
                    </a:ext>
                  </a:extLst>
                </a:gridCol>
              </a:tblGrid>
              <a:tr h="257942">
                <a:tc>
                  <a:txBody>
                    <a:bodyPr/>
                    <a:lstStyle/>
                    <a:p>
                      <a:pPr algn="l" fontAlgn="ctr"/>
                      <a:r>
                        <a:rPr lang="es-CO" sz="1600" b="1" i="0" u="none" strike="noStrike" dirty="0">
                          <a:solidFill>
                            <a:srgbClr val="000000"/>
                          </a:solidFill>
                          <a:effectLst/>
                          <a:latin typeface="Calibri" panose="020F0502020204030204" pitchFamily="34" charset="0"/>
                        </a:rPr>
                        <a:t>Entidad territorial - NOTIFICACION</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a:solidFill>
                            <a:srgbClr val="000000"/>
                          </a:solidFill>
                          <a:effectLst/>
                          <a:latin typeface="Calibri" panose="020F0502020204030204" pitchFamily="34" charset="0"/>
                        </a:rPr>
                        <a:t>SIVIGILA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dirty="0">
                          <a:solidFill>
                            <a:srgbClr val="000000"/>
                          </a:solidFill>
                          <a:effectLst/>
                          <a:latin typeface="Calibri" panose="020F0502020204030204" pitchFamily="34" charset="0"/>
                        </a:rPr>
                        <a:t>SVEMMBW</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dirty="0">
                          <a:solidFill>
                            <a:srgbClr val="000000"/>
                          </a:solidFill>
                          <a:effectLst/>
                          <a:latin typeface="Calibri" panose="020F0502020204030204" pitchFamily="34" charset="0"/>
                        </a:rPr>
                        <a:t>Porcentaje</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288">
                <a:tc>
                  <a:txBody>
                    <a:bodyPr/>
                    <a:lstStyle/>
                    <a:p>
                      <a:pPr algn="l" fontAlgn="b"/>
                      <a:r>
                        <a:rPr lang="es-CO" sz="1050" b="0" i="0" u="none" strike="noStrike">
                          <a:solidFill>
                            <a:srgbClr val="000000"/>
                          </a:solidFill>
                          <a:effectLst/>
                          <a:latin typeface="Calibri" panose="020F0502020204030204" pitchFamily="34" charset="0"/>
                        </a:rPr>
                        <a:t>ARAUCA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dirty="0">
                          <a:solidFill>
                            <a:srgbClr val="000000"/>
                          </a:solidFill>
                          <a:effectLst/>
                          <a:latin typeface="Calibri" panose="020F0502020204030204" pitchFamily="34" charset="0"/>
                        </a:rPr>
                        <a:t>1</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100%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71288">
                <a:tc>
                  <a:txBody>
                    <a:bodyPr/>
                    <a:lstStyle/>
                    <a:p>
                      <a:pPr algn="l" fontAlgn="b"/>
                      <a:r>
                        <a:rPr lang="es-CO" sz="1050" b="0" i="0" u="none" strike="noStrike">
                          <a:solidFill>
                            <a:srgbClr val="000000"/>
                          </a:solidFill>
                          <a:effectLst/>
                          <a:latin typeface="Calibri" panose="020F0502020204030204" pitchFamily="34" charset="0"/>
                        </a:rPr>
                        <a:t>BOYACA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6</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6</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100%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171288">
                <a:tc>
                  <a:txBody>
                    <a:bodyPr/>
                    <a:lstStyle/>
                    <a:p>
                      <a:pPr algn="l" fontAlgn="b"/>
                      <a:r>
                        <a:rPr lang="es-CO" sz="1050" b="0" i="0" u="none" strike="noStrike">
                          <a:solidFill>
                            <a:srgbClr val="000000"/>
                          </a:solidFill>
                          <a:effectLst/>
                          <a:latin typeface="Calibri" panose="020F0502020204030204" pitchFamily="34" charset="0"/>
                        </a:rPr>
                        <a:t>CALDAS</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4</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4</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100%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171288">
                <a:tc>
                  <a:txBody>
                    <a:bodyPr/>
                    <a:lstStyle/>
                    <a:p>
                      <a:pPr algn="l" fontAlgn="b"/>
                      <a:r>
                        <a:rPr lang="es-CO" sz="1050" b="0" i="0" u="none" strike="noStrike">
                          <a:solidFill>
                            <a:srgbClr val="000000"/>
                          </a:solidFill>
                          <a:effectLst/>
                          <a:latin typeface="Calibri" panose="020F0502020204030204" pitchFamily="34" charset="0"/>
                        </a:rPr>
                        <a:t>CHOCO</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10</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10</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100%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171288">
                <a:tc>
                  <a:txBody>
                    <a:bodyPr/>
                    <a:lstStyle/>
                    <a:p>
                      <a:pPr algn="l" fontAlgn="b"/>
                      <a:r>
                        <a:rPr lang="es-CO" sz="1050" b="0" i="0" u="none" strike="noStrike" dirty="0">
                          <a:solidFill>
                            <a:srgbClr val="000000"/>
                          </a:solidFill>
                          <a:effectLst/>
                          <a:latin typeface="Calibri" panose="020F0502020204030204" pitchFamily="34" charset="0"/>
                        </a:rPr>
                        <a:t>TOLIMA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4</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4</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100%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171288">
                <a:tc>
                  <a:txBody>
                    <a:bodyPr/>
                    <a:lstStyle/>
                    <a:p>
                      <a:pPr algn="l" fontAlgn="b"/>
                      <a:r>
                        <a:rPr lang="es-CO" sz="1050" b="0" i="0" u="none" strike="noStrike">
                          <a:solidFill>
                            <a:srgbClr val="000000"/>
                          </a:solidFill>
                          <a:effectLst/>
                          <a:latin typeface="Calibri" panose="020F0502020204030204" pitchFamily="34" charset="0"/>
                        </a:rPr>
                        <a:t>VICHADA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100%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171288">
                <a:tc>
                  <a:txBody>
                    <a:bodyPr/>
                    <a:lstStyle/>
                    <a:p>
                      <a:pPr algn="l" fontAlgn="b"/>
                      <a:r>
                        <a:rPr lang="es-CO" sz="1050" b="0" i="0" u="none" strike="noStrike">
                          <a:solidFill>
                            <a:srgbClr val="000000"/>
                          </a:solidFill>
                          <a:effectLst/>
                          <a:latin typeface="Calibri" panose="020F0502020204030204" pitchFamily="34" charset="0"/>
                        </a:rPr>
                        <a:t>CAQUETA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4</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4</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100%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171288">
                <a:tc>
                  <a:txBody>
                    <a:bodyPr/>
                    <a:lstStyle/>
                    <a:p>
                      <a:pPr algn="l" fontAlgn="b"/>
                      <a:r>
                        <a:rPr lang="es-CO" sz="1050" b="0" i="0" u="none" strike="noStrike">
                          <a:solidFill>
                            <a:srgbClr val="000000"/>
                          </a:solidFill>
                          <a:effectLst/>
                          <a:latin typeface="Calibri" panose="020F0502020204030204" pitchFamily="34" charset="0"/>
                        </a:rPr>
                        <a:t>NORTE SANTANDER</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19</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19</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100%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8"/>
                  </a:ext>
                </a:extLst>
              </a:tr>
              <a:tr h="171288">
                <a:tc>
                  <a:txBody>
                    <a:bodyPr/>
                    <a:lstStyle/>
                    <a:p>
                      <a:pPr algn="l" fontAlgn="b"/>
                      <a:r>
                        <a:rPr lang="es-CO" sz="1050" b="0" i="0" u="none" strike="noStrike">
                          <a:solidFill>
                            <a:srgbClr val="000000"/>
                          </a:solidFill>
                          <a:effectLst/>
                          <a:latin typeface="Calibri" panose="020F0502020204030204" pitchFamily="34" charset="0"/>
                        </a:rPr>
                        <a:t>BARRANQUILLA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35</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33</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94%</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71288">
                <a:tc>
                  <a:txBody>
                    <a:bodyPr/>
                    <a:lstStyle/>
                    <a:p>
                      <a:pPr algn="l" fontAlgn="b"/>
                      <a:r>
                        <a:rPr lang="es-CO" sz="1050" b="0" i="0" u="none" strike="noStrike">
                          <a:solidFill>
                            <a:srgbClr val="000000"/>
                          </a:solidFill>
                          <a:effectLst/>
                          <a:latin typeface="Calibri" panose="020F0502020204030204" pitchFamily="34" charset="0"/>
                        </a:rPr>
                        <a:t>CORDOBA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26</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24</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92%</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71288">
                <a:tc>
                  <a:txBody>
                    <a:bodyPr/>
                    <a:lstStyle/>
                    <a:p>
                      <a:pPr algn="l" fontAlgn="b"/>
                      <a:r>
                        <a:rPr lang="es-CO" sz="1050" b="0" i="0" u="none" strike="noStrike">
                          <a:solidFill>
                            <a:srgbClr val="000000"/>
                          </a:solidFill>
                          <a:effectLst/>
                          <a:latin typeface="Calibri" panose="020F0502020204030204" pitchFamily="34" charset="0"/>
                        </a:rPr>
                        <a:t>ANTIOQUIA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32</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29</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91%</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71288">
                <a:tc>
                  <a:txBody>
                    <a:bodyPr/>
                    <a:lstStyle/>
                    <a:p>
                      <a:pPr algn="l" fontAlgn="b"/>
                      <a:r>
                        <a:rPr lang="es-CO" sz="1050" b="0" i="0" u="none" strike="noStrike" dirty="0">
                          <a:solidFill>
                            <a:srgbClr val="000000"/>
                          </a:solidFill>
                          <a:effectLst/>
                          <a:latin typeface="Calibri" panose="020F0502020204030204" pitchFamily="34" charset="0"/>
                        </a:rPr>
                        <a:t>SUCRE</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10</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9</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90%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71288">
                <a:tc>
                  <a:txBody>
                    <a:bodyPr/>
                    <a:lstStyle/>
                    <a:p>
                      <a:pPr algn="l" fontAlgn="b"/>
                      <a:r>
                        <a:rPr lang="es-CO" sz="1050" b="0" i="0" u="none" strike="noStrike">
                          <a:solidFill>
                            <a:srgbClr val="000000"/>
                          </a:solidFill>
                          <a:effectLst/>
                          <a:latin typeface="Calibri" panose="020F0502020204030204" pitchFamily="34" charset="0"/>
                        </a:rPr>
                        <a:t>HUILA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8</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7</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88%</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13"/>
                  </a:ext>
                </a:extLst>
              </a:tr>
              <a:tr h="171288">
                <a:tc>
                  <a:txBody>
                    <a:bodyPr/>
                    <a:lstStyle/>
                    <a:p>
                      <a:pPr algn="l" fontAlgn="b"/>
                      <a:r>
                        <a:rPr lang="es-CO" sz="1050" b="0" i="0" u="none" strike="noStrike">
                          <a:solidFill>
                            <a:srgbClr val="000000"/>
                          </a:solidFill>
                          <a:effectLst/>
                          <a:latin typeface="Calibri" panose="020F0502020204030204" pitchFamily="34" charset="0"/>
                        </a:rPr>
                        <a:t>VALLE</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32</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28</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88%</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14"/>
                  </a:ext>
                </a:extLst>
              </a:tr>
              <a:tr h="171288">
                <a:tc>
                  <a:txBody>
                    <a:bodyPr/>
                    <a:lstStyle/>
                    <a:p>
                      <a:pPr algn="l" fontAlgn="b"/>
                      <a:r>
                        <a:rPr lang="es-CO" sz="1050" b="0" i="0" u="none" strike="noStrike">
                          <a:solidFill>
                            <a:srgbClr val="000000"/>
                          </a:solidFill>
                          <a:effectLst/>
                          <a:latin typeface="Calibri" panose="020F0502020204030204" pitchFamily="34" charset="0"/>
                        </a:rPr>
                        <a:t>CESAR</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26</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22</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85%</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15"/>
                  </a:ext>
                </a:extLst>
              </a:tr>
              <a:tr h="171288">
                <a:tc>
                  <a:txBody>
                    <a:bodyPr/>
                    <a:lstStyle/>
                    <a:p>
                      <a:pPr algn="l" fontAlgn="b"/>
                      <a:r>
                        <a:rPr lang="es-CO" sz="1050" b="0" i="0" u="none" strike="noStrike">
                          <a:solidFill>
                            <a:srgbClr val="000000"/>
                          </a:solidFill>
                          <a:effectLst/>
                          <a:latin typeface="Calibri" panose="020F0502020204030204" pitchFamily="34" charset="0"/>
                        </a:rPr>
                        <a:t>BOLIVAR</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6</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5</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83%</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16"/>
                  </a:ext>
                </a:extLst>
              </a:tr>
              <a:tr h="171288">
                <a:tc>
                  <a:txBody>
                    <a:bodyPr/>
                    <a:lstStyle/>
                    <a:p>
                      <a:pPr algn="l" fontAlgn="b"/>
                      <a:r>
                        <a:rPr lang="es-CO" sz="1050" b="0" i="0" u="none" strike="noStrike">
                          <a:solidFill>
                            <a:srgbClr val="000000"/>
                          </a:solidFill>
                          <a:effectLst/>
                          <a:latin typeface="Calibri" panose="020F0502020204030204" pitchFamily="34" charset="0"/>
                        </a:rPr>
                        <a:t>BOGOTA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52</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43</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83%</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17"/>
                  </a:ext>
                </a:extLst>
              </a:tr>
              <a:tr h="171288">
                <a:tc>
                  <a:txBody>
                    <a:bodyPr/>
                    <a:lstStyle/>
                    <a:p>
                      <a:pPr algn="l" fontAlgn="b"/>
                      <a:r>
                        <a:rPr lang="es-CO" sz="1050" b="0" i="0" u="none" strike="noStrike">
                          <a:solidFill>
                            <a:srgbClr val="000000"/>
                          </a:solidFill>
                          <a:effectLst/>
                          <a:latin typeface="Calibri" panose="020F0502020204030204" pitchFamily="34" charset="0"/>
                        </a:rPr>
                        <a:t>STA MARTA D.E.</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11</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9</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82%</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18"/>
                  </a:ext>
                </a:extLst>
              </a:tr>
              <a:tr h="171288">
                <a:tc>
                  <a:txBody>
                    <a:bodyPr/>
                    <a:lstStyle/>
                    <a:p>
                      <a:pPr algn="l" fontAlgn="b"/>
                      <a:r>
                        <a:rPr lang="es-CO" sz="1050" b="0" i="0" u="none" strike="noStrike">
                          <a:solidFill>
                            <a:srgbClr val="000000"/>
                          </a:solidFill>
                          <a:effectLst/>
                          <a:latin typeface="Calibri" panose="020F0502020204030204" pitchFamily="34" charset="0"/>
                        </a:rPr>
                        <a:t>CUNDINAMARCA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18</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14</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78%</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9"/>
                  </a:ext>
                </a:extLst>
              </a:tr>
              <a:tr h="171288">
                <a:tc>
                  <a:txBody>
                    <a:bodyPr/>
                    <a:lstStyle/>
                    <a:p>
                      <a:pPr algn="l" fontAlgn="b"/>
                      <a:r>
                        <a:rPr lang="es-CO" sz="1050" b="0" i="0" u="none" strike="noStrike">
                          <a:solidFill>
                            <a:srgbClr val="000000"/>
                          </a:solidFill>
                          <a:effectLst/>
                          <a:latin typeface="Calibri" panose="020F0502020204030204" pitchFamily="34" charset="0"/>
                        </a:rPr>
                        <a:t>CARTAGENA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18</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14</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78%</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0"/>
                  </a:ext>
                </a:extLst>
              </a:tr>
              <a:tr h="171288">
                <a:tc>
                  <a:txBody>
                    <a:bodyPr/>
                    <a:lstStyle/>
                    <a:p>
                      <a:pPr algn="l" fontAlgn="b"/>
                      <a:r>
                        <a:rPr lang="es-CO" sz="1050" b="0" i="0" u="none" strike="noStrike">
                          <a:solidFill>
                            <a:srgbClr val="000000"/>
                          </a:solidFill>
                          <a:effectLst/>
                          <a:latin typeface="Calibri" panose="020F0502020204030204" pitchFamily="34" charset="0"/>
                        </a:rPr>
                        <a:t>NARIÑO</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13</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10</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77%</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1"/>
                  </a:ext>
                </a:extLst>
              </a:tr>
              <a:tr h="171288">
                <a:tc>
                  <a:txBody>
                    <a:bodyPr/>
                    <a:lstStyle/>
                    <a:p>
                      <a:pPr algn="l" fontAlgn="b"/>
                      <a:r>
                        <a:rPr lang="es-CO" sz="1050" b="0" i="0" u="none" strike="noStrike">
                          <a:solidFill>
                            <a:srgbClr val="000000"/>
                          </a:solidFill>
                          <a:effectLst/>
                          <a:latin typeface="Calibri" panose="020F0502020204030204" pitchFamily="34" charset="0"/>
                        </a:rPr>
                        <a:t>META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12</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9</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75%</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2"/>
                  </a:ext>
                </a:extLst>
              </a:tr>
              <a:tr h="171288">
                <a:tc>
                  <a:txBody>
                    <a:bodyPr/>
                    <a:lstStyle/>
                    <a:p>
                      <a:pPr algn="l" fontAlgn="b"/>
                      <a:r>
                        <a:rPr lang="es-CO" sz="1050" b="0" i="0" u="none" strike="noStrike">
                          <a:solidFill>
                            <a:srgbClr val="000000"/>
                          </a:solidFill>
                          <a:effectLst/>
                          <a:latin typeface="Calibri" panose="020F0502020204030204" pitchFamily="34" charset="0"/>
                        </a:rPr>
                        <a:t>CAUCA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12</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9</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75%</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3"/>
                  </a:ext>
                </a:extLst>
              </a:tr>
              <a:tr h="171288">
                <a:tc>
                  <a:txBody>
                    <a:bodyPr/>
                    <a:lstStyle/>
                    <a:p>
                      <a:pPr algn="l" fontAlgn="b"/>
                      <a:r>
                        <a:rPr lang="es-CO" sz="1050" b="0" i="0" u="none" strike="noStrike">
                          <a:solidFill>
                            <a:srgbClr val="000000"/>
                          </a:solidFill>
                          <a:effectLst/>
                          <a:latin typeface="Calibri" panose="020F0502020204030204" pitchFamily="34" charset="0"/>
                        </a:rPr>
                        <a:t>RISARALDA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7</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5</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71%</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4"/>
                  </a:ext>
                </a:extLst>
              </a:tr>
              <a:tr h="171288">
                <a:tc>
                  <a:txBody>
                    <a:bodyPr/>
                    <a:lstStyle/>
                    <a:p>
                      <a:pPr algn="l" fontAlgn="b"/>
                      <a:r>
                        <a:rPr lang="es-CO" sz="1050" b="0" i="0" u="none" strike="noStrike">
                          <a:solidFill>
                            <a:srgbClr val="000000"/>
                          </a:solidFill>
                          <a:effectLst/>
                          <a:latin typeface="Calibri" panose="020F0502020204030204" pitchFamily="34" charset="0"/>
                        </a:rPr>
                        <a:t>GUAJIRA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30</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21</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70%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5"/>
                  </a:ext>
                </a:extLst>
              </a:tr>
              <a:tr h="171288">
                <a:tc>
                  <a:txBody>
                    <a:bodyPr/>
                    <a:lstStyle/>
                    <a:p>
                      <a:pPr algn="l" fontAlgn="b"/>
                      <a:r>
                        <a:rPr lang="es-CO" sz="1050" b="0" i="0" u="none" strike="noStrike">
                          <a:solidFill>
                            <a:srgbClr val="000000"/>
                          </a:solidFill>
                          <a:effectLst/>
                          <a:latin typeface="Calibri" panose="020F0502020204030204" pitchFamily="34" charset="0"/>
                        </a:rPr>
                        <a:t>MAGDALENA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6</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4</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67%</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6"/>
                  </a:ext>
                </a:extLst>
              </a:tr>
              <a:tr h="171288">
                <a:tc>
                  <a:txBody>
                    <a:bodyPr/>
                    <a:lstStyle/>
                    <a:p>
                      <a:pPr algn="l" fontAlgn="b"/>
                      <a:r>
                        <a:rPr lang="es-CO" sz="1050" b="0" i="0" u="none" strike="noStrike">
                          <a:solidFill>
                            <a:srgbClr val="000000"/>
                          </a:solidFill>
                          <a:effectLst/>
                          <a:latin typeface="Calibri" panose="020F0502020204030204" pitchFamily="34" charset="0"/>
                        </a:rPr>
                        <a:t>ATLANTICO</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9</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6</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67%</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7"/>
                  </a:ext>
                </a:extLst>
              </a:tr>
              <a:tr h="171288">
                <a:tc>
                  <a:txBody>
                    <a:bodyPr/>
                    <a:lstStyle/>
                    <a:p>
                      <a:pPr algn="l" fontAlgn="b"/>
                      <a:r>
                        <a:rPr lang="es-CO" sz="1050" b="0" i="0" u="none" strike="noStrike">
                          <a:solidFill>
                            <a:srgbClr val="000000"/>
                          </a:solidFill>
                          <a:effectLst/>
                          <a:latin typeface="Calibri" panose="020F0502020204030204" pitchFamily="34" charset="0"/>
                        </a:rPr>
                        <a:t>PUTUMAYO</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3</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2</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67%</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8"/>
                  </a:ext>
                </a:extLst>
              </a:tr>
              <a:tr h="171288">
                <a:tc>
                  <a:txBody>
                    <a:bodyPr/>
                    <a:lstStyle/>
                    <a:p>
                      <a:pPr algn="l" fontAlgn="b"/>
                      <a:r>
                        <a:rPr lang="es-CO" sz="1050" b="0" i="0" u="none" strike="noStrike">
                          <a:solidFill>
                            <a:srgbClr val="000000"/>
                          </a:solidFill>
                          <a:effectLst/>
                          <a:latin typeface="Calibri" panose="020F0502020204030204" pitchFamily="34" charset="0"/>
                        </a:rPr>
                        <a:t>CASANARE</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5</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3</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60%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9"/>
                  </a:ext>
                </a:extLst>
              </a:tr>
              <a:tr h="171288">
                <a:tc>
                  <a:txBody>
                    <a:bodyPr/>
                    <a:lstStyle/>
                    <a:p>
                      <a:pPr algn="l" fontAlgn="b"/>
                      <a:r>
                        <a:rPr lang="es-CO" sz="1050" b="0" i="0" u="none" strike="noStrike">
                          <a:solidFill>
                            <a:srgbClr val="000000"/>
                          </a:solidFill>
                          <a:effectLst/>
                          <a:latin typeface="Calibri" panose="020F0502020204030204" pitchFamily="34" charset="0"/>
                        </a:rPr>
                        <a:t>SANTANDER</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17</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9</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53%</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30"/>
                  </a:ext>
                </a:extLst>
              </a:tr>
              <a:tr h="171288">
                <a:tc>
                  <a:txBody>
                    <a:bodyPr/>
                    <a:lstStyle/>
                    <a:p>
                      <a:pPr algn="l" fontAlgn="b"/>
                      <a:r>
                        <a:rPr lang="es-CO" sz="1050" b="0" i="0" u="none" strike="noStrike">
                          <a:solidFill>
                            <a:srgbClr val="000000"/>
                          </a:solidFill>
                          <a:effectLst/>
                          <a:latin typeface="Calibri" panose="020F0502020204030204" pitchFamily="34" charset="0"/>
                        </a:rPr>
                        <a:t>VAUPES</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2</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50%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31"/>
                  </a:ext>
                </a:extLst>
              </a:tr>
              <a:tr h="171288">
                <a:tc>
                  <a:txBody>
                    <a:bodyPr/>
                    <a:lstStyle/>
                    <a:p>
                      <a:pPr algn="l" fontAlgn="b"/>
                      <a:r>
                        <a:rPr lang="es-CO" sz="1050" b="0" i="0" u="none" strike="noStrike">
                          <a:solidFill>
                            <a:srgbClr val="000000"/>
                          </a:solidFill>
                          <a:effectLst/>
                          <a:latin typeface="Calibri" panose="020F0502020204030204" pitchFamily="34" charset="0"/>
                        </a:rPr>
                        <a:t>AMAZONAS</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2</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50%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32"/>
                  </a:ext>
                </a:extLst>
              </a:tr>
              <a:tr h="171288">
                <a:tc>
                  <a:txBody>
                    <a:bodyPr/>
                    <a:lstStyle/>
                    <a:p>
                      <a:pPr algn="l" fontAlgn="b"/>
                      <a:r>
                        <a:rPr lang="es-CO" sz="1050" b="0" i="0" u="none" strike="noStrike">
                          <a:solidFill>
                            <a:srgbClr val="000000"/>
                          </a:solidFill>
                          <a:effectLst/>
                          <a:latin typeface="Calibri" panose="020F0502020204030204" pitchFamily="34" charset="0"/>
                        </a:rPr>
                        <a:t>QUINDIO</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3</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0</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33"/>
                  </a:ext>
                </a:extLst>
              </a:tr>
              <a:tr h="171288">
                <a:tc>
                  <a:txBody>
                    <a:bodyPr/>
                    <a:lstStyle/>
                    <a:p>
                      <a:pPr algn="l" fontAlgn="b"/>
                      <a:r>
                        <a:rPr lang="es-CO" sz="1050" b="0" i="0" u="none" strike="noStrike">
                          <a:solidFill>
                            <a:srgbClr val="000000"/>
                          </a:solidFill>
                          <a:effectLst/>
                          <a:latin typeface="Calibri" panose="020F0502020204030204" pitchFamily="34" charset="0"/>
                        </a:rPr>
                        <a:t>GUAINIA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1</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0</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0%</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71288">
                <a:tc>
                  <a:txBody>
                    <a:bodyPr/>
                    <a:lstStyle/>
                    <a:p>
                      <a:pPr algn="l" fontAlgn="b"/>
                      <a:r>
                        <a:rPr lang="es-CO" sz="1050" b="0" i="0" u="none" strike="noStrike">
                          <a:solidFill>
                            <a:srgbClr val="000000"/>
                          </a:solidFill>
                          <a:effectLst/>
                          <a:latin typeface="Calibri" panose="020F0502020204030204" pitchFamily="34" charset="0"/>
                        </a:rPr>
                        <a:t>GUAVIARE</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 </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alibri" panose="020F0502020204030204" pitchFamily="34" charset="0"/>
                        </a:rPr>
                        <a:t> </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NA</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171288">
                <a:tc>
                  <a:txBody>
                    <a:bodyPr/>
                    <a:lstStyle/>
                    <a:p>
                      <a:pPr algn="l" fontAlgn="b"/>
                      <a:r>
                        <a:rPr lang="es-CO" sz="1050" b="1" i="0" u="none" strike="noStrike" dirty="0">
                          <a:solidFill>
                            <a:srgbClr val="000000"/>
                          </a:solidFill>
                          <a:effectLst/>
                          <a:latin typeface="Calibri" panose="020F0502020204030204" pitchFamily="34" charset="0"/>
                        </a:rPr>
                        <a:t>COLOMBIA</a:t>
                      </a:r>
                    </a:p>
                  </a:txBody>
                  <a:tcPr marL="5666" marR="5666" marT="5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444</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366</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alibri" panose="020F0502020204030204" pitchFamily="34" charset="0"/>
                        </a:rPr>
                        <a:t>82%</a:t>
                      </a:r>
                    </a:p>
                  </a:txBody>
                  <a:tcPr marL="5666" marR="5666"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6"/>
                  </a:ext>
                </a:extLst>
              </a:tr>
            </a:tbl>
          </a:graphicData>
        </a:graphic>
      </p:graphicFrame>
    </p:spTree>
    <p:extLst>
      <p:ext uri="{BB962C8B-B14F-4D97-AF65-F5344CB8AC3E}">
        <p14:creationId xmlns:p14="http://schemas.microsoft.com/office/powerpoint/2010/main" val="260925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REVISION LECTURA PROTOCOLO MORTALIDAD MATERNA</a:t>
            </a:r>
            <a:endParaRPr lang="es-CO" dirty="0"/>
          </a:p>
        </p:txBody>
      </p:sp>
      <p:pic>
        <p:nvPicPr>
          <p:cNvPr id="4" name="Imagen 3">
            <a:extLst>
              <a:ext uri="{FF2B5EF4-FFF2-40B4-BE49-F238E27FC236}">
                <a16:creationId xmlns:a16="http://schemas.microsoft.com/office/drawing/2014/main" id="{887A249C-9BB7-41C6-8396-631F1F4D704B}"/>
              </a:ext>
            </a:extLst>
          </p:cNvPr>
          <p:cNvPicPr>
            <a:picLocks noChangeAspect="1"/>
          </p:cNvPicPr>
          <p:nvPr/>
        </p:nvPicPr>
        <p:blipFill>
          <a:blip r:embed="rId2"/>
          <a:stretch>
            <a:fillRect/>
          </a:stretch>
        </p:blipFill>
        <p:spPr>
          <a:xfrm>
            <a:off x="4358307" y="970670"/>
            <a:ext cx="3475386" cy="5887329"/>
          </a:xfrm>
          <a:prstGeom prst="rect">
            <a:avLst/>
          </a:prstGeom>
        </p:spPr>
      </p:pic>
    </p:spTree>
    <p:extLst>
      <p:ext uri="{BB962C8B-B14F-4D97-AF65-F5344CB8AC3E}">
        <p14:creationId xmlns:p14="http://schemas.microsoft.com/office/powerpoint/2010/main" val="269691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260" y="2711669"/>
            <a:ext cx="4750347" cy="1090120"/>
          </a:xfrm>
        </p:spPr>
        <p:txBody>
          <a:bodyPr>
            <a:normAutofit fontScale="90000"/>
          </a:bodyPr>
          <a:lstStyle/>
          <a:p>
            <a:r>
              <a:rPr lang="es-ES" dirty="0"/>
              <a:t>Porcentaje de cumplimiento en Unidades de Análisis - Muertes maternas tempranas, semana epidemiológica 40 del 2020</a:t>
            </a:r>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1156981737"/>
              </p:ext>
            </p:extLst>
          </p:nvPr>
        </p:nvGraphicFramePr>
        <p:xfrm>
          <a:off x="4524703" y="206894"/>
          <a:ext cx="7220607" cy="6412489"/>
        </p:xfrm>
        <a:graphic>
          <a:graphicData uri="http://schemas.openxmlformats.org/drawingml/2006/table">
            <a:tbl>
              <a:tblPr/>
              <a:tblGrid>
                <a:gridCol w="1411493">
                  <a:extLst>
                    <a:ext uri="{9D8B030D-6E8A-4147-A177-3AD203B41FA5}">
                      <a16:colId xmlns:a16="http://schemas.microsoft.com/office/drawing/2014/main" val="20000"/>
                    </a:ext>
                  </a:extLst>
                </a:gridCol>
                <a:gridCol w="1004575">
                  <a:extLst>
                    <a:ext uri="{9D8B030D-6E8A-4147-A177-3AD203B41FA5}">
                      <a16:colId xmlns:a16="http://schemas.microsoft.com/office/drawing/2014/main" val="20001"/>
                    </a:ext>
                  </a:extLst>
                </a:gridCol>
                <a:gridCol w="1004575">
                  <a:extLst>
                    <a:ext uri="{9D8B030D-6E8A-4147-A177-3AD203B41FA5}">
                      <a16:colId xmlns:a16="http://schemas.microsoft.com/office/drawing/2014/main" val="20002"/>
                    </a:ext>
                  </a:extLst>
                </a:gridCol>
                <a:gridCol w="1405601">
                  <a:extLst>
                    <a:ext uri="{9D8B030D-6E8A-4147-A177-3AD203B41FA5}">
                      <a16:colId xmlns:a16="http://schemas.microsoft.com/office/drawing/2014/main" val="20003"/>
                    </a:ext>
                  </a:extLst>
                </a:gridCol>
                <a:gridCol w="1040500">
                  <a:extLst>
                    <a:ext uri="{9D8B030D-6E8A-4147-A177-3AD203B41FA5}">
                      <a16:colId xmlns:a16="http://schemas.microsoft.com/office/drawing/2014/main" val="20004"/>
                    </a:ext>
                  </a:extLst>
                </a:gridCol>
                <a:gridCol w="1353863">
                  <a:extLst>
                    <a:ext uri="{9D8B030D-6E8A-4147-A177-3AD203B41FA5}">
                      <a16:colId xmlns:a16="http://schemas.microsoft.com/office/drawing/2014/main" val="20005"/>
                    </a:ext>
                  </a:extLst>
                </a:gridCol>
              </a:tblGrid>
              <a:tr h="423727">
                <a:tc>
                  <a:txBody>
                    <a:bodyPr/>
                    <a:lstStyle/>
                    <a:p>
                      <a:pPr algn="l" fontAlgn="ctr"/>
                      <a:r>
                        <a:rPr lang="es-CO" sz="1200" b="1" i="0" u="none" strike="noStrike" dirty="0">
                          <a:solidFill>
                            <a:srgbClr val="000000"/>
                          </a:solidFill>
                          <a:effectLst/>
                          <a:latin typeface="Calibri" panose="020F0502020204030204" pitchFamily="34" charset="0"/>
                        </a:rPr>
                        <a:t>Entidad territorial </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1" i="0" u="none" strike="noStrike">
                          <a:solidFill>
                            <a:srgbClr val="000000"/>
                          </a:solidFill>
                          <a:effectLst/>
                          <a:latin typeface="Calibri" panose="020F0502020204030204" pitchFamily="34" charset="0"/>
                        </a:rPr>
                        <a:t>UA Pendientes </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1" i="0" u="none" strike="noStrike">
                          <a:solidFill>
                            <a:srgbClr val="000000"/>
                          </a:solidFill>
                          <a:effectLst/>
                          <a:latin typeface="Calibri" panose="020F0502020204030204" pitchFamily="34" charset="0"/>
                        </a:rPr>
                        <a:t>UA Realizadas</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dirty="0">
                          <a:solidFill>
                            <a:srgbClr val="000000"/>
                          </a:solidFill>
                          <a:effectLst/>
                          <a:latin typeface="Calibri" panose="020F0502020204030204" pitchFamily="34" charset="0"/>
                        </a:rPr>
                        <a:t>Total Informes técnicos a realizar</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1" i="0" u="none" strike="noStrike" dirty="0">
                          <a:solidFill>
                            <a:srgbClr val="000000"/>
                          </a:solidFill>
                          <a:effectLst/>
                          <a:latin typeface="Calibri" panose="020F0502020204030204" pitchFamily="34" charset="0"/>
                        </a:rPr>
                        <a:t>Porcentaje cumplimiento</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1" i="0" u="none" strike="noStrike" dirty="0">
                          <a:solidFill>
                            <a:srgbClr val="000000"/>
                          </a:solidFill>
                          <a:effectLst/>
                          <a:latin typeface="Calibri" panose="020F0502020204030204" pitchFamily="34" charset="0"/>
                        </a:rPr>
                        <a:t>Numero muertes maternas tempranas</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4308">
                <a:tc>
                  <a:txBody>
                    <a:bodyPr/>
                    <a:lstStyle/>
                    <a:p>
                      <a:pPr algn="l" fontAlgn="b"/>
                      <a:r>
                        <a:rPr lang="es-CO" sz="1000" b="0" i="0" u="none" strike="noStrike">
                          <a:solidFill>
                            <a:srgbClr val="000000"/>
                          </a:solidFill>
                          <a:effectLst/>
                          <a:latin typeface="Calibri" panose="020F0502020204030204" pitchFamily="34" charset="0"/>
                        </a:rPr>
                        <a:t>BOYACA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CO" sz="1000" b="0" i="0" u="none" strike="noStrike">
                          <a:solidFill>
                            <a:srgbClr val="000000"/>
                          </a:solidFill>
                          <a:effectLst/>
                          <a:latin typeface="Calibri" panose="020F0502020204030204" pitchFamily="34" charset="0"/>
                        </a:rPr>
                        <a:t>4</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4308">
                <a:tc>
                  <a:txBody>
                    <a:bodyPr/>
                    <a:lstStyle/>
                    <a:p>
                      <a:pPr algn="l" fontAlgn="b"/>
                      <a:r>
                        <a:rPr lang="es-CO" sz="1000" b="0" i="0" u="none" strike="noStrike">
                          <a:solidFill>
                            <a:srgbClr val="000000"/>
                          </a:solidFill>
                          <a:effectLst/>
                          <a:latin typeface="Calibri" panose="020F0502020204030204" pitchFamily="34" charset="0"/>
                        </a:rPr>
                        <a:t>CALDAS</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CO" sz="1000" b="0" i="0" u="none" strike="noStrike">
                          <a:solidFill>
                            <a:srgbClr val="000000"/>
                          </a:solidFill>
                          <a:effectLst/>
                          <a:latin typeface="Calibri" panose="020F0502020204030204" pitchFamily="34" charset="0"/>
                        </a:rPr>
                        <a:t>4</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4308">
                <a:tc>
                  <a:txBody>
                    <a:bodyPr/>
                    <a:lstStyle/>
                    <a:p>
                      <a:pPr algn="l" fontAlgn="b"/>
                      <a:r>
                        <a:rPr lang="es-CO" sz="1000" b="0" i="0" u="none" strike="noStrike">
                          <a:solidFill>
                            <a:srgbClr val="000000"/>
                          </a:solidFill>
                          <a:effectLst/>
                          <a:latin typeface="Calibri" panose="020F0502020204030204" pitchFamily="34" charset="0"/>
                        </a:rPr>
                        <a:t>CESAR</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7</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7</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CO" sz="1000" b="0" i="0" u="none" strike="noStrike">
                          <a:solidFill>
                            <a:srgbClr val="000000"/>
                          </a:solidFill>
                          <a:effectLst/>
                          <a:latin typeface="Calibri" panose="020F0502020204030204" pitchFamily="34" charset="0"/>
                        </a:rPr>
                        <a:t>8</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308">
                <a:tc>
                  <a:txBody>
                    <a:bodyPr/>
                    <a:lstStyle/>
                    <a:p>
                      <a:pPr algn="l" fontAlgn="b"/>
                      <a:r>
                        <a:rPr lang="es-CO" sz="1000" b="0" i="0" u="none" strike="noStrike">
                          <a:solidFill>
                            <a:srgbClr val="000000"/>
                          </a:solidFill>
                          <a:effectLst/>
                          <a:latin typeface="Calibri" panose="020F0502020204030204" pitchFamily="34" charset="0"/>
                        </a:rPr>
                        <a:t>CHOCO</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9</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9</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CO" sz="1000" b="0" i="0" u="none" strike="noStrike">
                          <a:solidFill>
                            <a:srgbClr val="000000"/>
                          </a:solidFill>
                          <a:effectLst/>
                          <a:latin typeface="Calibri" panose="020F0502020204030204" pitchFamily="34" charset="0"/>
                        </a:rPr>
                        <a:t>10</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4308">
                <a:tc>
                  <a:txBody>
                    <a:bodyPr/>
                    <a:lstStyle/>
                    <a:p>
                      <a:pPr algn="l" fontAlgn="b"/>
                      <a:r>
                        <a:rPr lang="es-CO" sz="1000" b="0" i="0" u="none" strike="noStrike">
                          <a:solidFill>
                            <a:srgbClr val="000000"/>
                          </a:solidFill>
                          <a:effectLst/>
                          <a:latin typeface="Calibri" panose="020F0502020204030204" pitchFamily="34" charset="0"/>
                        </a:rPr>
                        <a:t>PUTUMAYO</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CO" sz="1000" b="0" i="0" u="none" strike="noStrike">
                          <a:solidFill>
                            <a:srgbClr val="000000"/>
                          </a:solidFill>
                          <a:effectLst/>
                          <a:latin typeface="Calibri" panose="020F0502020204030204" pitchFamily="34" charset="0"/>
                        </a:rPr>
                        <a:t>4</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4308">
                <a:tc>
                  <a:txBody>
                    <a:bodyPr/>
                    <a:lstStyle/>
                    <a:p>
                      <a:pPr algn="l" fontAlgn="b"/>
                      <a:r>
                        <a:rPr lang="es-CO" sz="1000" b="0" i="0" u="none" strike="noStrike">
                          <a:solidFill>
                            <a:srgbClr val="000000"/>
                          </a:solidFill>
                          <a:effectLst/>
                          <a:latin typeface="Calibri" panose="020F0502020204030204" pitchFamily="34" charset="0"/>
                        </a:rPr>
                        <a:t>TOLIMA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CO" sz="1000" b="0" i="0" u="none" strike="noStrike">
                          <a:solidFill>
                            <a:srgbClr val="000000"/>
                          </a:solidFill>
                          <a:effectLst/>
                          <a:latin typeface="Calibri" panose="020F0502020204030204" pitchFamily="34" charset="0"/>
                        </a:rPr>
                        <a:t>3</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4308">
                <a:tc>
                  <a:txBody>
                    <a:bodyPr/>
                    <a:lstStyle/>
                    <a:p>
                      <a:pPr algn="l" fontAlgn="b"/>
                      <a:r>
                        <a:rPr lang="es-CO" sz="1000" b="0" i="0" u="none" strike="noStrike">
                          <a:solidFill>
                            <a:srgbClr val="000000"/>
                          </a:solidFill>
                          <a:effectLst/>
                          <a:latin typeface="Calibri" panose="020F0502020204030204" pitchFamily="34" charset="0"/>
                        </a:rPr>
                        <a:t>VALLE</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CO" sz="1000" b="0" i="0" u="none" strike="noStrike">
                          <a:solidFill>
                            <a:srgbClr val="000000"/>
                          </a:solidFill>
                          <a:effectLst/>
                          <a:latin typeface="Calibri" panose="020F0502020204030204" pitchFamily="34" charset="0"/>
                        </a:rPr>
                        <a:t>6</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4308">
                <a:tc>
                  <a:txBody>
                    <a:bodyPr/>
                    <a:lstStyle/>
                    <a:p>
                      <a:pPr algn="l" fontAlgn="b"/>
                      <a:r>
                        <a:rPr lang="es-CO" sz="1000" b="0" i="0" u="none" strike="noStrike">
                          <a:solidFill>
                            <a:srgbClr val="000000"/>
                          </a:solidFill>
                          <a:effectLst/>
                          <a:latin typeface="Calibri" panose="020F0502020204030204" pitchFamily="34" charset="0"/>
                        </a:rPr>
                        <a:t>VICHADA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4308">
                <a:tc>
                  <a:txBody>
                    <a:bodyPr/>
                    <a:lstStyle/>
                    <a:p>
                      <a:pPr algn="l" fontAlgn="b"/>
                      <a:r>
                        <a:rPr lang="es-CO" sz="1000" b="0" i="0" u="none" strike="noStrike">
                          <a:solidFill>
                            <a:srgbClr val="000000"/>
                          </a:solidFill>
                          <a:effectLst/>
                          <a:latin typeface="Calibri" panose="020F0502020204030204" pitchFamily="34" charset="0"/>
                        </a:rPr>
                        <a:t>HUILA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4308">
                <a:tc>
                  <a:txBody>
                    <a:bodyPr/>
                    <a:lstStyle/>
                    <a:p>
                      <a:pPr algn="l" fontAlgn="b"/>
                      <a:r>
                        <a:rPr lang="es-CO" sz="1000" b="0" i="0" u="none" strike="noStrike">
                          <a:solidFill>
                            <a:srgbClr val="000000"/>
                          </a:solidFill>
                          <a:effectLst/>
                          <a:latin typeface="Calibri" panose="020F0502020204030204" pitchFamily="34" charset="0"/>
                        </a:rPr>
                        <a:t>CARTAGENA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7</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88%</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CO" sz="1000" b="0" i="0" u="none" strike="noStrike">
                          <a:solidFill>
                            <a:srgbClr val="000000"/>
                          </a:solidFill>
                          <a:effectLst/>
                          <a:latin typeface="Calibri" panose="020F0502020204030204" pitchFamily="34" charset="0"/>
                        </a:rPr>
                        <a:t>8</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4308">
                <a:tc>
                  <a:txBody>
                    <a:bodyPr/>
                    <a:lstStyle/>
                    <a:p>
                      <a:pPr algn="l" fontAlgn="b"/>
                      <a:r>
                        <a:rPr lang="es-CO" sz="1000" b="0" i="0" u="none" strike="noStrike">
                          <a:solidFill>
                            <a:srgbClr val="000000"/>
                          </a:solidFill>
                          <a:effectLst/>
                          <a:latin typeface="Calibri" panose="020F0502020204030204" pitchFamily="34" charset="0"/>
                        </a:rPr>
                        <a:t>CAUCA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6</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7</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86%</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CO" sz="1000" b="0" i="0" u="none" strike="noStrike">
                          <a:solidFill>
                            <a:srgbClr val="000000"/>
                          </a:solidFill>
                          <a:effectLst/>
                          <a:latin typeface="Calibri" panose="020F0502020204030204" pitchFamily="34" charset="0"/>
                        </a:rPr>
                        <a:t>11</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4308">
                <a:tc>
                  <a:txBody>
                    <a:bodyPr/>
                    <a:lstStyle/>
                    <a:p>
                      <a:pPr algn="l" fontAlgn="b"/>
                      <a:r>
                        <a:rPr lang="es-CO" sz="1000" b="0" i="0" u="none" strike="noStrike">
                          <a:solidFill>
                            <a:srgbClr val="000000"/>
                          </a:solidFill>
                          <a:effectLst/>
                          <a:latin typeface="Calibri" panose="020F0502020204030204" pitchFamily="34" charset="0"/>
                        </a:rPr>
                        <a:t>NORTE SANTANDER</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CO" sz="1000" b="0" i="0" u="none" strike="noStrike">
                          <a:solidFill>
                            <a:srgbClr val="000000"/>
                          </a:solidFill>
                          <a:effectLst/>
                          <a:latin typeface="Calibri" panose="020F0502020204030204" pitchFamily="34" charset="0"/>
                        </a:rPr>
                        <a:t>13</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4308">
                <a:tc>
                  <a:txBody>
                    <a:bodyPr/>
                    <a:lstStyle/>
                    <a:p>
                      <a:pPr algn="l" fontAlgn="b"/>
                      <a:r>
                        <a:rPr lang="es-CO" sz="1000" b="0" i="0" u="none" strike="noStrike">
                          <a:solidFill>
                            <a:srgbClr val="000000"/>
                          </a:solidFill>
                          <a:effectLst/>
                          <a:latin typeface="Calibri" panose="020F0502020204030204" pitchFamily="34" charset="0"/>
                        </a:rPr>
                        <a:t>CAQUETA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6</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CO" sz="1000" b="0" i="0" u="none" strike="noStrike">
                          <a:solidFill>
                            <a:srgbClr val="000000"/>
                          </a:solidFill>
                          <a:effectLst/>
                          <a:latin typeface="Calibri" panose="020F0502020204030204" pitchFamily="34" charset="0"/>
                        </a:rPr>
                        <a:t>6</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4308">
                <a:tc>
                  <a:txBody>
                    <a:bodyPr/>
                    <a:lstStyle/>
                    <a:p>
                      <a:pPr algn="l" fontAlgn="b"/>
                      <a:r>
                        <a:rPr lang="es-CO" sz="1000" b="0" i="0" u="none" strike="noStrike">
                          <a:solidFill>
                            <a:srgbClr val="000000"/>
                          </a:solidFill>
                          <a:effectLst/>
                          <a:latin typeface="Calibri" panose="020F0502020204030204" pitchFamily="34" charset="0"/>
                        </a:rPr>
                        <a:t>BOGOTA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17</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76%</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22</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4308">
                <a:tc>
                  <a:txBody>
                    <a:bodyPr/>
                    <a:lstStyle/>
                    <a:p>
                      <a:pPr algn="l" fontAlgn="b"/>
                      <a:r>
                        <a:rPr lang="es-CO" sz="1000" b="0" i="0" u="none" strike="noStrike">
                          <a:solidFill>
                            <a:srgbClr val="000000"/>
                          </a:solidFill>
                          <a:effectLst/>
                          <a:latin typeface="Calibri" panose="020F0502020204030204" pitchFamily="34" charset="0"/>
                        </a:rPr>
                        <a:t>NARIÑO</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6</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75%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9</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4308">
                <a:tc>
                  <a:txBody>
                    <a:bodyPr/>
                    <a:lstStyle/>
                    <a:p>
                      <a:pPr algn="l" fontAlgn="b"/>
                      <a:r>
                        <a:rPr lang="es-CO" sz="1000" b="0" i="0" u="none" strike="noStrike">
                          <a:solidFill>
                            <a:srgbClr val="000000"/>
                          </a:solidFill>
                          <a:effectLst/>
                          <a:latin typeface="Calibri" panose="020F0502020204030204" pitchFamily="34" charset="0"/>
                        </a:rPr>
                        <a:t>CORDOBA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71%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16</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4308">
                <a:tc>
                  <a:txBody>
                    <a:bodyPr/>
                    <a:lstStyle/>
                    <a:p>
                      <a:pPr algn="l" fontAlgn="b"/>
                      <a:r>
                        <a:rPr lang="es-CO" sz="1000" b="0" i="0" u="none" strike="noStrike">
                          <a:solidFill>
                            <a:srgbClr val="000000"/>
                          </a:solidFill>
                          <a:effectLst/>
                          <a:latin typeface="Calibri" panose="020F0502020204030204" pitchFamily="34" charset="0"/>
                        </a:rPr>
                        <a:t>BARRANQUILLA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16</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69%</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16</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4308">
                <a:tc>
                  <a:txBody>
                    <a:bodyPr/>
                    <a:lstStyle/>
                    <a:p>
                      <a:pPr algn="l" fontAlgn="b"/>
                      <a:r>
                        <a:rPr lang="es-CO" sz="1000" b="0" i="0" u="none" strike="noStrike">
                          <a:solidFill>
                            <a:srgbClr val="000000"/>
                          </a:solidFill>
                          <a:effectLst/>
                          <a:latin typeface="Calibri" panose="020F0502020204030204" pitchFamily="34" charset="0"/>
                        </a:rPr>
                        <a:t>CALI</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6</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67%</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9</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54308">
                <a:tc>
                  <a:txBody>
                    <a:bodyPr/>
                    <a:lstStyle/>
                    <a:p>
                      <a:pPr algn="l" fontAlgn="b"/>
                      <a:r>
                        <a:rPr lang="es-CO" sz="1000" b="0" i="0" u="none" strike="noStrike">
                          <a:solidFill>
                            <a:srgbClr val="000000"/>
                          </a:solidFill>
                          <a:effectLst/>
                          <a:latin typeface="Calibri" panose="020F0502020204030204" pitchFamily="34" charset="0"/>
                        </a:rPr>
                        <a:t>CUNDINAMARCA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7</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65%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24</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54308">
                <a:tc>
                  <a:txBody>
                    <a:bodyPr/>
                    <a:lstStyle/>
                    <a:p>
                      <a:pPr algn="l" fontAlgn="b"/>
                      <a:r>
                        <a:rPr lang="es-CO" sz="1000" b="0" i="0" u="none" strike="noStrike">
                          <a:solidFill>
                            <a:srgbClr val="000000"/>
                          </a:solidFill>
                          <a:effectLst/>
                          <a:latin typeface="Calibri" panose="020F0502020204030204" pitchFamily="34" charset="0"/>
                        </a:rPr>
                        <a:t>BOLIVAR</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63%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9</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54308">
                <a:tc>
                  <a:txBody>
                    <a:bodyPr/>
                    <a:lstStyle/>
                    <a:p>
                      <a:pPr algn="l" fontAlgn="b"/>
                      <a:r>
                        <a:rPr lang="es-CO" sz="1000" b="0" i="0" u="none" strike="noStrike">
                          <a:solidFill>
                            <a:srgbClr val="000000"/>
                          </a:solidFill>
                          <a:effectLst/>
                          <a:latin typeface="Calibri" panose="020F0502020204030204" pitchFamily="34" charset="0"/>
                        </a:rPr>
                        <a:t>MAGDALENA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15</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54308">
                <a:tc>
                  <a:txBody>
                    <a:bodyPr/>
                    <a:lstStyle/>
                    <a:p>
                      <a:pPr algn="l" fontAlgn="b"/>
                      <a:r>
                        <a:rPr lang="es-CO" sz="1000" b="0" i="0" u="none" strike="noStrike">
                          <a:solidFill>
                            <a:srgbClr val="000000"/>
                          </a:solidFill>
                          <a:effectLst/>
                          <a:latin typeface="Calibri" panose="020F0502020204030204" pitchFamily="34" charset="0"/>
                        </a:rPr>
                        <a:t>STA MARTA D.E.</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8</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54308">
                <a:tc>
                  <a:txBody>
                    <a:bodyPr/>
                    <a:lstStyle/>
                    <a:p>
                      <a:pPr algn="l" fontAlgn="b"/>
                      <a:r>
                        <a:rPr lang="es-CO" sz="1000" b="0" i="0" u="none" strike="noStrike">
                          <a:solidFill>
                            <a:srgbClr val="000000"/>
                          </a:solidFill>
                          <a:effectLst/>
                          <a:latin typeface="Calibri" panose="020F0502020204030204" pitchFamily="34" charset="0"/>
                        </a:rPr>
                        <a:t>AMAZONAS</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3</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54308">
                <a:tc>
                  <a:txBody>
                    <a:bodyPr/>
                    <a:lstStyle/>
                    <a:p>
                      <a:pPr algn="l" fontAlgn="b"/>
                      <a:r>
                        <a:rPr lang="es-CO" sz="1000" b="0" i="0" u="none" strike="noStrike">
                          <a:solidFill>
                            <a:srgbClr val="000000"/>
                          </a:solidFill>
                          <a:effectLst/>
                          <a:latin typeface="Calibri" panose="020F0502020204030204" pitchFamily="34" charset="0"/>
                        </a:rPr>
                        <a:t>CASANARE</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4</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54308">
                <a:tc>
                  <a:txBody>
                    <a:bodyPr/>
                    <a:lstStyle/>
                    <a:p>
                      <a:pPr algn="l" fontAlgn="b"/>
                      <a:r>
                        <a:rPr lang="es-CO" sz="1000" b="0" i="0" u="none" strike="noStrike">
                          <a:solidFill>
                            <a:srgbClr val="000000"/>
                          </a:solidFill>
                          <a:effectLst/>
                          <a:latin typeface="Calibri" panose="020F0502020204030204" pitchFamily="34" charset="0"/>
                        </a:rPr>
                        <a:t>SUCRE</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6</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9</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54308">
                <a:tc>
                  <a:txBody>
                    <a:bodyPr/>
                    <a:lstStyle/>
                    <a:p>
                      <a:pPr algn="l" fontAlgn="b"/>
                      <a:r>
                        <a:rPr lang="es-CO" sz="1000" b="0" i="0" u="none" strike="noStrike">
                          <a:solidFill>
                            <a:srgbClr val="000000"/>
                          </a:solidFill>
                          <a:effectLst/>
                          <a:latin typeface="Calibri" panose="020F0502020204030204" pitchFamily="34" charset="0"/>
                        </a:rPr>
                        <a:t>ANTIOQUIA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15</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19</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23</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54308">
                <a:tc>
                  <a:txBody>
                    <a:bodyPr/>
                    <a:lstStyle/>
                    <a:p>
                      <a:pPr algn="l" fontAlgn="b"/>
                      <a:r>
                        <a:rPr lang="es-CO" sz="1000" b="0" i="0" u="none" strike="noStrike">
                          <a:solidFill>
                            <a:srgbClr val="000000"/>
                          </a:solidFill>
                          <a:effectLst/>
                          <a:latin typeface="Calibri" panose="020F0502020204030204" pitchFamily="34" charset="0"/>
                        </a:rPr>
                        <a:t>GUAJIRA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24</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31</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54308">
                <a:tc>
                  <a:txBody>
                    <a:bodyPr/>
                    <a:lstStyle/>
                    <a:p>
                      <a:pPr algn="l" fontAlgn="b"/>
                      <a:r>
                        <a:rPr lang="es-CO" sz="1000" b="0" i="0" u="none" strike="noStrike">
                          <a:solidFill>
                            <a:srgbClr val="000000"/>
                          </a:solidFill>
                          <a:effectLst/>
                          <a:latin typeface="Calibri" panose="020F0502020204030204" pitchFamily="34" charset="0"/>
                        </a:rPr>
                        <a:t>META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9</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9</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54308">
                <a:tc>
                  <a:txBody>
                    <a:bodyPr/>
                    <a:lstStyle/>
                    <a:p>
                      <a:pPr algn="l" fontAlgn="b"/>
                      <a:r>
                        <a:rPr lang="es-CO" sz="1000" b="0" i="0" u="none" strike="noStrike">
                          <a:solidFill>
                            <a:srgbClr val="000000"/>
                          </a:solidFill>
                          <a:effectLst/>
                          <a:latin typeface="Calibri" panose="020F0502020204030204" pitchFamily="34" charset="0"/>
                        </a:rPr>
                        <a:t>ARAUCA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54308">
                <a:tc>
                  <a:txBody>
                    <a:bodyPr/>
                    <a:lstStyle/>
                    <a:p>
                      <a:pPr algn="l" fontAlgn="b"/>
                      <a:r>
                        <a:rPr lang="es-CO" sz="1000" b="0" i="0" u="none" strike="noStrike">
                          <a:solidFill>
                            <a:srgbClr val="000000"/>
                          </a:solidFill>
                          <a:effectLst/>
                          <a:latin typeface="Calibri" panose="020F0502020204030204" pitchFamily="34" charset="0"/>
                        </a:rPr>
                        <a:t>ATLANTICO</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15</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54308">
                <a:tc>
                  <a:txBody>
                    <a:bodyPr/>
                    <a:lstStyle/>
                    <a:p>
                      <a:pPr algn="l" fontAlgn="b"/>
                      <a:r>
                        <a:rPr lang="es-CO" sz="1000" b="0" i="0" u="none" strike="noStrike">
                          <a:solidFill>
                            <a:srgbClr val="000000"/>
                          </a:solidFill>
                          <a:effectLst/>
                          <a:latin typeface="Calibri" panose="020F0502020204030204" pitchFamily="34" charset="0"/>
                        </a:rPr>
                        <a:t>BUENAVENTURA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3</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54308">
                <a:tc>
                  <a:txBody>
                    <a:bodyPr/>
                    <a:lstStyle/>
                    <a:p>
                      <a:pPr algn="l" fontAlgn="b"/>
                      <a:r>
                        <a:rPr lang="es-CO" sz="1000" b="0" i="0" u="none" strike="noStrike">
                          <a:solidFill>
                            <a:srgbClr val="000000"/>
                          </a:solidFill>
                          <a:effectLst/>
                          <a:latin typeface="Calibri" panose="020F0502020204030204" pitchFamily="34" charset="0"/>
                        </a:rPr>
                        <a:t>SANTANDER</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7</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7</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8</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54308">
                <a:tc>
                  <a:txBody>
                    <a:bodyPr/>
                    <a:lstStyle/>
                    <a:p>
                      <a:pPr algn="l" fontAlgn="b"/>
                      <a:r>
                        <a:rPr lang="es-CO" sz="1000" b="0" i="0" u="none" strike="noStrike">
                          <a:solidFill>
                            <a:srgbClr val="000000"/>
                          </a:solidFill>
                          <a:effectLst/>
                          <a:latin typeface="Calibri" panose="020F0502020204030204" pitchFamily="34" charset="0"/>
                        </a:rPr>
                        <a:t>GUAINIA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54308">
                <a:tc>
                  <a:txBody>
                    <a:bodyPr/>
                    <a:lstStyle/>
                    <a:p>
                      <a:pPr algn="l" fontAlgn="b"/>
                      <a:r>
                        <a:rPr lang="es-CO" sz="1000" b="0" i="0" u="none" strike="noStrike">
                          <a:solidFill>
                            <a:srgbClr val="000000"/>
                          </a:solidFill>
                          <a:effectLst/>
                          <a:latin typeface="Calibri" panose="020F0502020204030204" pitchFamily="34" charset="0"/>
                        </a:rPr>
                        <a:t>RISARALDA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a:solidFill>
                            <a:srgbClr val="000000"/>
                          </a:solidFill>
                          <a:effectLst/>
                          <a:latin typeface="Calibri" panose="020F0502020204030204" pitchFamily="34" charset="0"/>
                        </a:rPr>
                        <a:t>3</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54308">
                <a:tc>
                  <a:txBody>
                    <a:bodyPr/>
                    <a:lstStyle/>
                    <a:p>
                      <a:pPr algn="l" fontAlgn="b"/>
                      <a:r>
                        <a:rPr lang="es-CO" sz="1000" b="0" i="0" u="none" strike="noStrike">
                          <a:solidFill>
                            <a:srgbClr val="000000"/>
                          </a:solidFill>
                          <a:effectLst/>
                          <a:latin typeface="Calibri" panose="020F0502020204030204" pitchFamily="34" charset="0"/>
                        </a:rPr>
                        <a:t>VAUPES</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154308">
                <a:tc>
                  <a:txBody>
                    <a:bodyPr/>
                    <a:lstStyle/>
                    <a:p>
                      <a:pPr algn="l" fontAlgn="b"/>
                      <a:r>
                        <a:rPr lang="es-CO" sz="1000" b="0" i="0" u="none" strike="noStrike">
                          <a:solidFill>
                            <a:srgbClr val="000000"/>
                          </a:solidFill>
                          <a:effectLst/>
                          <a:latin typeface="Calibri" panose="020F0502020204030204" pitchFamily="34" charset="0"/>
                        </a:rPr>
                        <a:t>QUINDIO</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r h="154308">
                <a:tc>
                  <a:txBody>
                    <a:bodyPr/>
                    <a:lstStyle/>
                    <a:p>
                      <a:pPr algn="l" fontAlgn="b"/>
                      <a:r>
                        <a:rPr lang="es-CO" sz="1000" b="0" i="0" u="none" strike="noStrike">
                          <a:solidFill>
                            <a:srgbClr val="000000"/>
                          </a:solidFill>
                          <a:effectLst/>
                          <a:latin typeface="Calibri" panose="020F0502020204030204" pitchFamily="34" charset="0"/>
                        </a:rPr>
                        <a:t>GUAVIARE</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0</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0</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7"/>
                  </a:ext>
                </a:extLst>
              </a:tr>
              <a:tr h="154308">
                <a:tc>
                  <a:txBody>
                    <a:bodyPr/>
                    <a:lstStyle/>
                    <a:p>
                      <a:pPr algn="l" fontAlgn="b"/>
                      <a:r>
                        <a:rPr lang="es-CO" sz="1000" b="1" i="0" u="none" strike="noStrike">
                          <a:solidFill>
                            <a:srgbClr val="000000"/>
                          </a:solidFill>
                          <a:effectLst/>
                          <a:latin typeface="Calibri" panose="020F0502020204030204" pitchFamily="34" charset="0"/>
                        </a:rPr>
                        <a:t>COLOMBIA</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Calibri" panose="020F0502020204030204" pitchFamily="34" charset="0"/>
                        </a:rPr>
                        <a:t>119</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Calibri" panose="020F0502020204030204" pitchFamily="34" charset="0"/>
                        </a:rPr>
                        <a:t>149</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Calibri" panose="020F0502020204030204" pitchFamily="34" charset="0"/>
                        </a:rPr>
                        <a:t>268</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56%</a:t>
                      </a:r>
                    </a:p>
                  </a:txBody>
                  <a:tcPr marL="5199" marR="5199" marT="5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CO" sz="1000" b="0" i="0" u="none" strike="noStrike" dirty="0">
                          <a:solidFill>
                            <a:srgbClr val="000000"/>
                          </a:solidFill>
                          <a:effectLst/>
                          <a:latin typeface="Calibri" panose="020F0502020204030204" pitchFamily="34" charset="0"/>
                        </a:rPr>
                        <a:t>319</a:t>
                      </a:r>
                    </a:p>
                  </a:txBody>
                  <a:tcPr marL="5199" marR="5199" marT="5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8"/>
                  </a:ext>
                </a:extLst>
              </a:tr>
            </a:tbl>
          </a:graphicData>
        </a:graphic>
      </p:graphicFrame>
    </p:spTree>
    <p:extLst>
      <p:ext uri="{BB962C8B-B14F-4D97-AF65-F5344CB8AC3E}">
        <p14:creationId xmlns:p14="http://schemas.microsoft.com/office/powerpoint/2010/main" val="3508347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Cumplimiento unidades de análisis mortalidad materna – COVID 19, semana epidemiológica 40 del 2020</a:t>
            </a:r>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3069517618"/>
              </p:ext>
            </p:extLst>
          </p:nvPr>
        </p:nvGraphicFramePr>
        <p:xfrm>
          <a:off x="2853559" y="1324301"/>
          <a:ext cx="6069723" cy="5207698"/>
        </p:xfrm>
        <a:graphic>
          <a:graphicData uri="http://schemas.openxmlformats.org/drawingml/2006/table">
            <a:tbl>
              <a:tblPr/>
              <a:tblGrid>
                <a:gridCol w="1818555">
                  <a:extLst>
                    <a:ext uri="{9D8B030D-6E8A-4147-A177-3AD203B41FA5}">
                      <a16:colId xmlns:a16="http://schemas.microsoft.com/office/drawing/2014/main" val="20000"/>
                    </a:ext>
                  </a:extLst>
                </a:gridCol>
                <a:gridCol w="1417056">
                  <a:extLst>
                    <a:ext uri="{9D8B030D-6E8A-4147-A177-3AD203B41FA5}">
                      <a16:colId xmlns:a16="http://schemas.microsoft.com/office/drawing/2014/main" val="20001"/>
                    </a:ext>
                  </a:extLst>
                </a:gridCol>
                <a:gridCol w="1417056">
                  <a:extLst>
                    <a:ext uri="{9D8B030D-6E8A-4147-A177-3AD203B41FA5}">
                      <a16:colId xmlns:a16="http://schemas.microsoft.com/office/drawing/2014/main" val="20002"/>
                    </a:ext>
                  </a:extLst>
                </a:gridCol>
                <a:gridCol w="1417056">
                  <a:extLst>
                    <a:ext uri="{9D8B030D-6E8A-4147-A177-3AD203B41FA5}">
                      <a16:colId xmlns:a16="http://schemas.microsoft.com/office/drawing/2014/main" val="20003"/>
                    </a:ext>
                  </a:extLst>
                </a:gridCol>
              </a:tblGrid>
              <a:tr h="926517">
                <a:tc>
                  <a:txBody>
                    <a:bodyPr/>
                    <a:lstStyle/>
                    <a:p>
                      <a:pPr algn="l" fontAlgn="ctr"/>
                      <a:r>
                        <a:rPr lang="es-CO" sz="1600" b="1" i="0" u="none" strike="noStrike" dirty="0">
                          <a:solidFill>
                            <a:srgbClr val="000000"/>
                          </a:solidFill>
                          <a:effectLst/>
                          <a:latin typeface="Calibri" panose="020F0502020204030204" pitchFamily="34" charset="0"/>
                        </a:rPr>
                        <a:t>Entidad territorial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dirty="0">
                          <a:solidFill>
                            <a:srgbClr val="000000"/>
                          </a:solidFill>
                          <a:effectLst/>
                          <a:latin typeface="Calibri" panose="020F0502020204030204" pitchFamily="34" charset="0"/>
                        </a:rPr>
                        <a:t>TOTAL MM -COVID 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dirty="0">
                          <a:solidFill>
                            <a:srgbClr val="000000"/>
                          </a:solidFill>
                          <a:effectLst/>
                          <a:latin typeface="Calibri" panose="020F0502020204030204" pitchFamily="34" charset="0"/>
                        </a:rPr>
                        <a:t>UA REALIZADAS  (SVEMMBW)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dirty="0">
                          <a:solidFill>
                            <a:srgbClr val="000000"/>
                          </a:solidFill>
                          <a:effectLst/>
                          <a:latin typeface="Calibri" panose="020F0502020204030204" pitchFamily="34" charset="0"/>
                        </a:rPr>
                        <a:t>CUMPLIMIENTO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350">
                <a:tc>
                  <a:txBody>
                    <a:bodyPr/>
                    <a:lstStyle/>
                    <a:p>
                      <a:pPr algn="l" fontAlgn="b"/>
                      <a:r>
                        <a:rPr lang="es-CO" sz="1400" b="0" i="0" u="none" strike="noStrike">
                          <a:solidFill>
                            <a:srgbClr val="000000"/>
                          </a:solidFill>
                          <a:effectLst/>
                          <a:latin typeface="Calibri" panose="020F0502020204030204" pitchFamily="34" charset="0"/>
                        </a:rPr>
                        <a:t>BARRANQUILLA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38350">
                <a:tc>
                  <a:txBody>
                    <a:bodyPr/>
                    <a:lstStyle/>
                    <a:p>
                      <a:pPr algn="l" fontAlgn="b"/>
                      <a:r>
                        <a:rPr lang="es-CO" sz="1400" b="0" i="0" u="none" strike="noStrike">
                          <a:solidFill>
                            <a:srgbClr val="000000"/>
                          </a:solidFill>
                          <a:effectLst/>
                          <a:latin typeface="Calibri" panose="020F0502020204030204" pitchFamily="34" charset="0"/>
                        </a:rPr>
                        <a:t>BOLIVAR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238350">
                <a:tc>
                  <a:txBody>
                    <a:bodyPr/>
                    <a:lstStyle/>
                    <a:p>
                      <a:pPr algn="l" fontAlgn="b"/>
                      <a:r>
                        <a:rPr lang="es-CO" sz="1400" b="0" i="0" u="none" strike="noStrike">
                          <a:solidFill>
                            <a:srgbClr val="000000"/>
                          </a:solidFill>
                          <a:effectLst/>
                          <a:latin typeface="Calibri" panose="020F0502020204030204" pitchFamily="34" charset="0"/>
                        </a:rPr>
                        <a:t>CAQUETA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38350">
                <a:tc>
                  <a:txBody>
                    <a:bodyPr/>
                    <a:lstStyle/>
                    <a:p>
                      <a:pPr algn="l" fontAlgn="b"/>
                      <a:r>
                        <a:rPr lang="es-CO" sz="1400" b="0" i="0" u="none" strike="noStrike">
                          <a:solidFill>
                            <a:srgbClr val="000000"/>
                          </a:solidFill>
                          <a:effectLst/>
                          <a:latin typeface="Calibri" panose="020F0502020204030204" pitchFamily="34" charset="0"/>
                        </a:rPr>
                        <a:t>CARTAGENA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38350">
                <a:tc>
                  <a:txBody>
                    <a:bodyPr/>
                    <a:lstStyle/>
                    <a:p>
                      <a:pPr algn="l" fontAlgn="b"/>
                      <a:r>
                        <a:rPr lang="es-CO" sz="1400" b="0" i="0" u="none" strike="noStrike">
                          <a:solidFill>
                            <a:srgbClr val="000000"/>
                          </a:solidFill>
                          <a:effectLst/>
                          <a:latin typeface="Calibri" panose="020F0502020204030204" pitchFamily="34" charset="0"/>
                        </a:rPr>
                        <a:t>CHOCO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238350">
                <a:tc>
                  <a:txBody>
                    <a:bodyPr/>
                    <a:lstStyle/>
                    <a:p>
                      <a:pPr algn="l" fontAlgn="b"/>
                      <a:r>
                        <a:rPr lang="es-CO" sz="1400" b="0" i="0" u="none" strike="noStrike">
                          <a:solidFill>
                            <a:srgbClr val="000000"/>
                          </a:solidFill>
                          <a:effectLst/>
                          <a:latin typeface="Calibri" panose="020F0502020204030204" pitchFamily="34" charset="0"/>
                        </a:rPr>
                        <a:t>MAGDALENA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244696">
                <a:tc>
                  <a:txBody>
                    <a:bodyPr/>
                    <a:lstStyle/>
                    <a:p>
                      <a:pPr algn="l" fontAlgn="b"/>
                      <a:r>
                        <a:rPr lang="es-CO" sz="1400" b="0" i="0" u="none" strike="noStrike">
                          <a:solidFill>
                            <a:srgbClr val="000000"/>
                          </a:solidFill>
                          <a:effectLst/>
                          <a:latin typeface="Calibri" panose="020F0502020204030204" pitchFamily="34" charset="0"/>
                        </a:rPr>
                        <a:t>NORTE SANTANDER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238350">
                <a:tc>
                  <a:txBody>
                    <a:bodyPr/>
                    <a:lstStyle/>
                    <a:p>
                      <a:pPr algn="l" fontAlgn="b"/>
                      <a:r>
                        <a:rPr lang="es-CO" sz="1400" b="0" i="0" u="none" strike="noStrike">
                          <a:solidFill>
                            <a:srgbClr val="000000"/>
                          </a:solidFill>
                          <a:effectLst/>
                          <a:latin typeface="Calibri" panose="020F0502020204030204" pitchFamily="34" charset="0"/>
                        </a:rPr>
                        <a:t>CORDOBA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38350">
                <a:tc>
                  <a:txBody>
                    <a:bodyPr/>
                    <a:lstStyle/>
                    <a:p>
                      <a:pPr algn="l" fontAlgn="b"/>
                      <a:r>
                        <a:rPr lang="es-CO" sz="1400" b="0" i="0" u="none" strike="noStrike">
                          <a:solidFill>
                            <a:srgbClr val="000000"/>
                          </a:solidFill>
                          <a:effectLst/>
                          <a:latin typeface="Calibri" panose="020F0502020204030204" pitchFamily="34" charset="0"/>
                        </a:rPr>
                        <a:t>BOGOTA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238350">
                <a:tc>
                  <a:txBody>
                    <a:bodyPr/>
                    <a:lstStyle/>
                    <a:p>
                      <a:pPr algn="l" fontAlgn="b"/>
                      <a:r>
                        <a:rPr lang="es-CO" sz="1400" b="0" i="0" u="none" strike="noStrike">
                          <a:solidFill>
                            <a:srgbClr val="000000"/>
                          </a:solidFill>
                          <a:effectLst/>
                          <a:latin typeface="Calibri" panose="020F0502020204030204" pitchFamily="34" charset="0"/>
                        </a:rPr>
                        <a:t>CESAR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0"/>
                  </a:ext>
                </a:extLst>
              </a:tr>
              <a:tr h="199350">
                <a:tc>
                  <a:txBody>
                    <a:bodyPr/>
                    <a:lstStyle/>
                    <a:p>
                      <a:pPr algn="l" fontAlgn="b"/>
                      <a:r>
                        <a:rPr lang="es-CO" sz="1400" b="0" i="0" u="none" strike="noStrike">
                          <a:solidFill>
                            <a:srgbClr val="000000"/>
                          </a:solidFill>
                          <a:effectLst/>
                          <a:latin typeface="Calibri" panose="020F0502020204030204" pitchFamily="34" charset="0"/>
                        </a:rPr>
                        <a:t>CUNDINAMARCA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1"/>
                  </a:ext>
                </a:extLst>
              </a:tr>
              <a:tr h="238350">
                <a:tc>
                  <a:txBody>
                    <a:bodyPr/>
                    <a:lstStyle/>
                    <a:p>
                      <a:pPr algn="l" fontAlgn="b"/>
                      <a:r>
                        <a:rPr lang="es-CO" sz="1400" b="0" i="0" u="none" strike="noStrike">
                          <a:solidFill>
                            <a:srgbClr val="000000"/>
                          </a:solidFill>
                          <a:effectLst/>
                          <a:latin typeface="Calibri" panose="020F0502020204030204" pitchFamily="34" charset="0"/>
                        </a:rPr>
                        <a:t>STA MARTA 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2"/>
                  </a:ext>
                </a:extLst>
              </a:tr>
              <a:tr h="238350">
                <a:tc>
                  <a:txBody>
                    <a:bodyPr/>
                    <a:lstStyle/>
                    <a:p>
                      <a:pPr algn="l" fontAlgn="b"/>
                      <a:r>
                        <a:rPr lang="es-CO" sz="1400" b="0" i="0" u="none" strike="noStrike">
                          <a:solidFill>
                            <a:srgbClr val="000000"/>
                          </a:solidFill>
                          <a:effectLst/>
                          <a:latin typeface="Calibri" panose="020F0502020204030204" pitchFamily="34" charset="0"/>
                        </a:rPr>
                        <a:t>ANTIOQUIA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3"/>
                  </a:ext>
                </a:extLst>
              </a:tr>
              <a:tr h="238350">
                <a:tc>
                  <a:txBody>
                    <a:bodyPr/>
                    <a:lstStyle/>
                    <a:p>
                      <a:pPr algn="l" fontAlgn="b"/>
                      <a:r>
                        <a:rPr lang="es-CO" sz="1400" b="0" i="0" u="none" strike="noStrike">
                          <a:solidFill>
                            <a:srgbClr val="000000"/>
                          </a:solidFill>
                          <a:effectLst/>
                          <a:latin typeface="Calibri" panose="020F0502020204030204" pitchFamily="34" charset="0"/>
                        </a:rPr>
                        <a:t>ATLANTICO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4"/>
                  </a:ext>
                </a:extLst>
              </a:tr>
              <a:tr h="238350">
                <a:tc>
                  <a:txBody>
                    <a:bodyPr/>
                    <a:lstStyle/>
                    <a:p>
                      <a:pPr algn="l" fontAlgn="b"/>
                      <a:r>
                        <a:rPr lang="es-CO" sz="1400" b="0" i="0" u="none" strike="noStrike">
                          <a:solidFill>
                            <a:srgbClr val="000000"/>
                          </a:solidFill>
                          <a:effectLst/>
                          <a:latin typeface="Calibri" panose="020F0502020204030204" pitchFamily="34" charset="0"/>
                        </a:rPr>
                        <a:t>CALI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5"/>
                  </a:ext>
                </a:extLst>
              </a:tr>
              <a:tr h="238350">
                <a:tc>
                  <a:txBody>
                    <a:bodyPr/>
                    <a:lstStyle/>
                    <a:p>
                      <a:pPr algn="l" fontAlgn="b"/>
                      <a:r>
                        <a:rPr lang="es-CO" sz="1400" b="0" i="0" u="none" strike="noStrike">
                          <a:solidFill>
                            <a:srgbClr val="000000"/>
                          </a:solidFill>
                          <a:effectLst/>
                          <a:latin typeface="Calibri" panose="020F0502020204030204" pitchFamily="34" charset="0"/>
                        </a:rPr>
                        <a:t>GUAJIRA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6"/>
                  </a:ext>
                </a:extLst>
              </a:tr>
              <a:tr h="238350">
                <a:tc>
                  <a:txBody>
                    <a:bodyPr/>
                    <a:lstStyle/>
                    <a:p>
                      <a:pPr algn="l" fontAlgn="b"/>
                      <a:r>
                        <a:rPr lang="es-CO" sz="1400" b="0" i="0" u="none" strike="noStrike">
                          <a:solidFill>
                            <a:srgbClr val="000000"/>
                          </a:solidFill>
                          <a:effectLst/>
                          <a:latin typeface="Calibri" panose="020F0502020204030204" pitchFamily="34" charset="0"/>
                        </a:rPr>
                        <a:t>SANTANDER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7"/>
                  </a:ext>
                </a:extLst>
              </a:tr>
              <a:tr h="238350">
                <a:tc>
                  <a:txBody>
                    <a:bodyPr/>
                    <a:lstStyle/>
                    <a:p>
                      <a:pPr algn="l" fontAlgn="b"/>
                      <a:r>
                        <a:rPr lang="es-CO" sz="1400" b="1" i="0" u="none" strike="noStrike">
                          <a:solidFill>
                            <a:srgbClr val="000000"/>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1"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144871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REVISION LECTURA PROTOCOLO</a:t>
            </a:r>
            <a:endParaRPr lang="es-CO" dirty="0"/>
          </a:p>
        </p:txBody>
      </p:sp>
      <p:pic>
        <p:nvPicPr>
          <p:cNvPr id="4" name="Imagen 3">
            <a:extLst>
              <a:ext uri="{FF2B5EF4-FFF2-40B4-BE49-F238E27FC236}">
                <a16:creationId xmlns:a16="http://schemas.microsoft.com/office/drawing/2014/main" id="{1BC9059D-1855-4867-A318-06095FD8FDB9}"/>
              </a:ext>
            </a:extLst>
          </p:cNvPr>
          <p:cNvPicPr>
            <a:picLocks noChangeAspect="1"/>
          </p:cNvPicPr>
          <p:nvPr/>
        </p:nvPicPr>
        <p:blipFill>
          <a:blip r:embed="rId2"/>
          <a:stretch>
            <a:fillRect/>
          </a:stretch>
        </p:blipFill>
        <p:spPr>
          <a:xfrm>
            <a:off x="4358307" y="970670"/>
            <a:ext cx="3475386" cy="5887329"/>
          </a:xfrm>
          <a:prstGeom prst="rect">
            <a:avLst/>
          </a:prstGeom>
        </p:spPr>
      </p:pic>
    </p:spTree>
    <p:extLst>
      <p:ext uri="{BB962C8B-B14F-4D97-AF65-F5344CB8AC3E}">
        <p14:creationId xmlns:p14="http://schemas.microsoft.com/office/powerpoint/2010/main" val="367106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53C2F0-6AE0-4B21-BD2C-B50CF2BC5424}"/>
              </a:ext>
            </a:extLst>
          </p:cNvPr>
          <p:cNvSpPr>
            <a:spLocks noGrp="1"/>
          </p:cNvSpPr>
          <p:nvPr>
            <p:ph sz="quarter" idx="12"/>
          </p:nvPr>
        </p:nvSpPr>
        <p:spPr>
          <a:xfrm>
            <a:off x="1037520" y="3779030"/>
            <a:ext cx="10131425" cy="386666"/>
          </a:xfrm>
        </p:spPr>
        <p:txBody>
          <a:bodyPr/>
          <a:lstStyle/>
          <a:p>
            <a:r>
              <a:rPr lang="es-ES" dirty="0"/>
              <a:t>Equipo Maternidad Segura</a:t>
            </a:r>
          </a:p>
        </p:txBody>
      </p:sp>
    </p:spTree>
    <p:extLst>
      <p:ext uri="{BB962C8B-B14F-4D97-AF65-F5344CB8AC3E}">
        <p14:creationId xmlns:p14="http://schemas.microsoft.com/office/powerpoint/2010/main" val="543911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t>Descripción del evento</a:t>
            </a:r>
          </a:p>
        </p:txBody>
      </p:sp>
      <p:sp>
        <p:nvSpPr>
          <p:cNvPr id="4" name="Rectángulo 3"/>
          <p:cNvSpPr/>
          <p:nvPr/>
        </p:nvSpPr>
        <p:spPr>
          <a:xfrm>
            <a:off x="5127624" y="1483842"/>
            <a:ext cx="6096000" cy="584775"/>
          </a:xfrm>
          <a:prstGeom prst="rect">
            <a:avLst/>
          </a:prstGeom>
          <a:solidFill>
            <a:srgbClr val="7A804E"/>
          </a:solidFill>
        </p:spPr>
        <p:txBody>
          <a:bodyPr wrap="square">
            <a:spAutoFit/>
          </a:bodyPr>
          <a:lstStyle/>
          <a:p>
            <a:r>
              <a:rPr lang="es-MX" sz="1600" dirty="0">
                <a:solidFill>
                  <a:schemeClr val="bg1"/>
                </a:solidFill>
                <a:latin typeface="Yu Gothic Light" panose="020B0300000000000000" pitchFamily="34" charset="-128"/>
                <a:ea typeface="Yu Gothic Light" panose="020B0300000000000000" pitchFamily="34" charset="-128"/>
                <a:cs typeface="Microsoft Sans Serif" panose="020B0604020202020204" pitchFamily="34" charset="0"/>
              </a:rPr>
              <a:t>La muerte materna es el resultado más evidente de la desigualdad e inequidad que enfrentan las mujeres </a:t>
            </a:r>
            <a:endParaRPr lang="es-CO" sz="1600" dirty="0">
              <a:solidFill>
                <a:schemeClr val="bg1"/>
              </a:solidFill>
              <a:latin typeface="Yu Gothic Light" panose="020B0300000000000000" pitchFamily="34" charset="-128"/>
              <a:ea typeface="Yu Gothic Light" panose="020B0300000000000000" pitchFamily="34" charset="-128"/>
              <a:cs typeface="Microsoft Sans Serif" panose="020B0604020202020204" pitchFamily="34" charset="0"/>
            </a:endParaRPr>
          </a:p>
        </p:txBody>
      </p:sp>
      <p:sp>
        <p:nvSpPr>
          <p:cNvPr id="5" name="Rectángulo 4"/>
          <p:cNvSpPr/>
          <p:nvPr/>
        </p:nvSpPr>
        <p:spPr>
          <a:xfrm>
            <a:off x="5127624" y="2469496"/>
            <a:ext cx="6096000" cy="584775"/>
          </a:xfrm>
          <a:prstGeom prst="rect">
            <a:avLst/>
          </a:prstGeom>
          <a:solidFill>
            <a:srgbClr val="7A804E"/>
          </a:solidFill>
        </p:spPr>
        <p:txBody>
          <a:bodyPr wrap="square">
            <a:spAutoFit/>
          </a:bodyPr>
          <a:lstStyle/>
          <a:p>
            <a:r>
              <a:rPr lang="es-MX" sz="1600" dirty="0">
                <a:solidFill>
                  <a:schemeClr val="bg1"/>
                </a:solidFill>
                <a:latin typeface="Yu Gothic Light" panose="020B0300000000000000" pitchFamily="34" charset="-128"/>
                <a:ea typeface="Yu Gothic Light" panose="020B0300000000000000" pitchFamily="34" charset="-128"/>
                <a:cs typeface="Microsoft Sans Serif" panose="020B0604020202020204" pitchFamily="34" charset="0"/>
              </a:rPr>
              <a:t>Es el resultado final de una serie de factores determinantes relacionados con el contexto socio-económico </a:t>
            </a:r>
            <a:endParaRPr lang="es-CO" sz="1600" dirty="0">
              <a:solidFill>
                <a:schemeClr val="bg1"/>
              </a:solidFill>
              <a:latin typeface="Yu Gothic Light" panose="020B0300000000000000" pitchFamily="34" charset="-128"/>
              <a:ea typeface="Yu Gothic Light" panose="020B0300000000000000" pitchFamily="34" charset="-128"/>
              <a:cs typeface="Microsoft Sans Serif" panose="020B0604020202020204" pitchFamily="34" charset="0"/>
            </a:endParaRPr>
          </a:p>
        </p:txBody>
      </p:sp>
      <p:sp>
        <p:nvSpPr>
          <p:cNvPr id="6" name="Rectángulo 5"/>
          <p:cNvSpPr/>
          <p:nvPr/>
        </p:nvSpPr>
        <p:spPr>
          <a:xfrm>
            <a:off x="5127624" y="3456404"/>
            <a:ext cx="6096000" cy="830997"/>
          </a:xfrm>
          <a:prstGeom prst="rect">
            <a:avLst/>
          </a:prstGeom>
          <a:solidFill>
            <a:srgbClr val="7A804E"/>
          </a:solidFill>
        </p:spPr>
        <p:txBody>
          <a:bodyPr wrap="square">
            <a:spAutoFit/>
          </a:bodyPr>
          <a:lstStyle/>
          <a:p>
            <a:r>
              <a:rPr lang="es-MX" sz="1600" dirty="0">
                <a:solidFill>
                  <a:schemeClr val="bg1"/>
                </a:solidFill>
                <a:latin typeface="Yu Gothic Light" panose="020B0300000000000000" pitchFamily="34" charset="-128"/>
                <a:ea typeface="Yu Gothic Light" panose="020B0300000000000000" pitchFamily="34" charset="-128"/>
                <a:cs typeface="Microsoft Sans Serif" panose="020B0604020202020204" pitchFamily="34" charset="0"/>
              </a:rPr>
              <a:t>Garantizar una maternidad segura, sustentada por un enfoque integral para el desarrollo pleno de la salud sexual y reproductiva, es uno de los objetivos de desarrollo sostenible (ODS).</a:t>
            </a:r>
          </a:p>
        </p:txBody>
      </p:sp>
      <p:pic>
        <p:nvPicPr>
          <p:cNvPr id="7" name="Imagen 6"/>
          <p:cNvPicPr>
            <a:picLocks noChangeAspect="1"/>
          </p:cNvPicPr>
          <p:nvPr/>
        </p:nvPicPr>
        <p:blipFill>
          <a:blip r:embed="rId2"/>
          <a:stretch>
            <a:fillRect/>
          </a:stretch>
        </p:blipFill>
        <p:spPr>
          <a:xfrm>
            <a:off x="841829" y="1312159"/>
            <a:ext cx="3879624" cy="4944358"/>
          </a:xfrm>
          <a:prstGeom prst="rect">
            <a:avLst/>
          </a:prstGeom>
        </p:spPr>
      </p:pic>
      <p:sp>
        <p:nvSpPr>
          <p:cNvPr id="8" name="Rectángulo 7"/>
          <p:cNvSpPr/>
          <p:nvPr/>
        </p:nvSpPr>
        <p:spPr>
          <a:xfrm>
            <a:off x="5127624" y="4708965"/>
            <a:ext cx="6096000" cy="1077218"/>
          </a:xfrm>
          <a:prstGeom prst="rect">
            <a:avLst/>
          </a:prstGeom>
          <a:solidFill>
            <a:srgbClr val="7A804E"/>
          </a:solidFill>
        </p:spPr>
        <p:txBody>
          <a:bodyPr wrap="square">
            <a:spAutoFit/>
          </a:bodyPr>
          <a:lstStyle/>
          <a:p>
            <a:r>
              <a:rPr lang="es-MX" sz="1600" dirty="0">
                <a:solidFill>
                  <a:schemeClr val="bg1"/>
                </a:solidFill>
                <a:latin typeface="Yu Gothic Light" panose="020B0300000000000000" pitchFamily="34" charset="-128"/>
                <a:ea typeface="Yu Gothic Light" panose="020B0300000000000000" pitchFamily="34" charset="-128"/>
                <a:cs typeface="Microsoft Sans Serif" panose="020B0604020202020204" pitchFamily="34" charset="0"/>
              </a:rPr>
              <a:t>La muerte materna es un evento de notificación obligatoria como parte del sistema de vigilancia epidemiológica en salud pública, pues se considera la maternidad uno de los sucesos significativos en la vida de la mujer. </a:t>
            </a:r>
            <a:endParaRPr lang="es-CO" sz="1600" dirty="0">
              <a:solidFill>
                <a:schemeClr val="bg1"/>
              </a:solidFill>
              <a:latin typeface="Yu Gothic Light" panose="020B0300000000000000" pitchFamily="34" charset="-128"/>
              <a:ea typeface="Yu Gothic Light" panose="020B0300000000000000" pitchFamily="34" charset="-128"/>
              <a:cs typeface="Microsoft Sans Serif" panose="020B0604020202020204" pitchFamily="34" charset="0"/>
            </a:endParaRPr>
          </a:p>
        </p:txBody>
      </p:sp>
    </p:spTree>
    <p:extLst>
      <p:ext uri="{BB962C8B-B14F-4D97-AF65-F5344CB8AC3E}">
        <p14:creationId xmlns:p14="http://schemas.microsoft.com/office/powerpoint/2010/main" val="167094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p:txBody>
          <a:bodyPr>
            <a:normAutofit fontScale="90000"/>
          </a:bodyPr>
          <a:lstStyle/>
          <a:p>
            <a:r>
              <a:rPr lang="es-ES" dirty="0"/>
              <a:t>Sistema de vigilancia de mortalidad materna </a:t>
            </a:r>
          </a:p>
        </p:txBody>
      </p:sp>
      <p:pic>
        <p:nvPicPr>
          <p:cNvPr id="4" name="Imagen 3">
            <a:extLst>
              <a:ext uri="{FF2B5EF4-FFF2-40B4-BE49-F238E27FC236}">
                <a16:creationId xmlns:a16="http://schemas.microsoft.com/office/drawing/2014/main" id="{24D2D0A4-ED39-4044-B488-044FFE89DF68}"/>
              </a:ext>
            </a:extLst>
          </p:cNvPr>
          <p:cNvPicPr>
            <a:picLocks noChangeAspect="1"/>
          </p:cNvPicPr>
          <p:nvPr/>
        </p:nvPicPr>
        <p:blipFill>
          <a:blip r:embed="rId3"/>
          <a:stretch>
            <a:fillRect/>
          </a:stretch>
        </p:blipFill>
        <p:spPr>
          <a:xfrm>
            <a:off x="628038" y="1205702"/>
            <a:ext cx="10811487" cy="4924285"/>
          </a:xfrm>
          <a:prstGeom prst="rect">
            <a:avLst/>
          </a:prstGeom>
        </p:spPr>
      </p:pic>
      <p:pic>
        <p:nvPicPr>
          <p:cNvPr id="5" name="Imagen 4" descr="icono-gestantes.png">
            <a:extLst>
              <a:ext uri="{FF2B5EF4-FFF2-40B4-BE49-F238E27FC236}">
                <a16:creationId xmlns:a16="http://schemas.microsoft.com/office/drawing/2014/main" id="{8887801F-C0EB-4815-B7C3-8C762D505E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248" y="390525"/>
            <a:ext cx="1152277" cy="2518997"/>
          </a:xfrm>
          <a:prstGeom prst="rect">
            <a:avLst/>
          </a:prstGeom>
        </p:spPr>
      </p:pic>
    </p:spTree>
    <p:extLst>
      <p:ext uri="{BB962C8B-B14F-4D97-AF65-F5344CB8AC3E}">
        <p14:creationId xmlns:p14="http://schemas.microsoft.com/office/powerpoint/2010/main" val="23149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a:xfrm>
            <a:off x="657224" y="189804"/>
            <a:ext cx="10782300" cy="400050"/>
          </a:xfrm>
        </p:spPr>
        <p:txBody>
          <a:bodyPr>
            <a:normAutofit fontScale="90000"/>
          </a:bodyPr>
          <a:lstStyle/>
          <a:p>
            <a:r>
              <a:rPr lang="es-ES" dirty="0"/>
              <a:t>Sistema de vigilancia epidemiológica de mortalidad materna basado en la web- SVEMMBW</a:t>
            </a:r>
          </a:p>
        </p:txBody>
      </p:sp>
      <p:pic>
        <p:nvPicPr>
          <p:cNvPr id="4" name="Imagen 3">
            <a:extLst>
              <a:ext uri="{FF2B5EF4-FFF2-40B4-BE49-F238E27FC236}">
                <a16:creationId xmlns:a16="http://schemas.microsoft.com/office/drawing/2014/main" id="{4B7810F7-2D4C-9E4F-B236-28855D18D6DA}"/>
              </a:ext>
            </a:extLst>
          </p:cNvPr>
          <p:cNvPicPr>
            <a:picLocks noChangeAspect="1"/>
          </p:cNvPicPr>
          <p:nvPr/>
        </p:nvPicPr>
        <p:blipFill>
          <a:blip r:embed="rId3"/>
          <a:stretch>
            <a:fillRect/>
          </a:stretch>
        </p:blipFill>
        <p:spPr>
          <a:xfrm>
            <a:off x="779618" y="1111101"/>
            <a:ext cx="10537513" cy="5008806"/>
          </a:xfrm>
          <a:prstGeom prst="rect">
            <a:avLst/>
          </a:prstGeom>
        </p:spPr>
      </p:pic>
    </p:spTree>
    <p:extLst>
      <p:ext uri="{BB962C8B-B14F-4D97-AF65-F5344CB8AC3E}">
        <p14:creationId xmlns:p14="http://schemas.microsoft.com/office/powerpoint/2010/main" val="274383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REVISION LECTURA PROTOCOLO</a:t>
            </a:r>
            <a:endParaRPr lang="es-CO" dirty="0"/>
          </a:p>
        </p:txBody>
      </p:sp>
      <p:pic>
        <p:nvPicPr>
          <p:cNvPr id="4" name="Imagen 3">
            <a:extLst>
              <a:ext uri="{FF2B5EF4-FFF2-40B4-BE49-F238E27FC236}">
                <a16:creationId xmlns:a16="http://schemas.microsoft.com/office/drawing/2014/main" id="{7BC0299F-822A-4432-9C66-71D40EDE72E3}"/>
              </a:ext>
            </a:extLst>
          </p:cNvPr>
          <p:cNvPicPr>
            <a:picLocks noChangeAspect="1"/>
          </p:cNvPicPr>
          <p:nvPr/>
        </p:nvPicPr>
        <p:blipFill>
          <a:blip r:embed="rId2"/>
          <a:stretch>
            <a:fillRect/>
          </a:stretch>
        </p:blipFill>
        <p:spPr>
          <a:xfrm>
            <a:off x="4358307" y="970670"/>
            <a:ext cx="3475386" cy="5887329"/>
          </a:xfrm>
          <a:prstGeom prst="rect">
            <a:avLst/>
          </a:prstGeom>
        </p:spPr>
      </p:pic>
    </p:spTree>
    <p:extLst>
      <p:ext uri="{BB962C8B-B14F-4D97-AF65-F5344CB8AC3E}">
        <p14:creationId xmlns:p14="http://schemas.microsoft.com/office/powerpoint/2010/main" val="356820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12E79-0A5B-4050-B585-DC1AA245E581}"/>
              </a:ext>
            </a:extLst>
          </p:cNvPr>
          <p:cNvSpPr>
            <a:spLocks noGrp="1"/>
          </p:cNvSpPr>
          <p:nvPr>
            <p:ph type="title"/>
          </p:nvPr>
        </p:nvSpPr>
        <p:spPr>
          <a:xfrm>
            <a:off x="1207199" y="2369990"/>
            <a:ext cx="10131973" cy="1934724"/>
          </a:xfrm>
        </p:spPr>
        <p:txBody>
          <a:bodyPr>
            <a:normAutofit/>
          </a:bodyPr>
          <a:lstStyle/>
          <a:p>
            <a:r>
              <a:rPr lang="es-CO" sz="2800" dirty="0"/>
              <a:t>UNIDADES DE ANÁLISIS MORTALIDAD MATERNA</a:t>
            </a:r>
            <a:br>
              <a:rPr lang="es-CO" sz="2800" dirty="0"/>
            </a:br>
            <a:br>
              <a:rPr lang="es-CO" sz="2800" dirty="0"/>
            </a:br>
            <a:r>
              <a:rPr lang="es-CO" sz="2800" dirty="0">
                <a:effectLst>
                  <a:outerShdw blurRad="38100" dist="38100" dir="2700000" algn="tl">
                    <a:srgbClr val="000000">
                      <a:alpha val="43137"/>
                    </a:srgbClr>
                  </a:outerShdw>
                </a:effectLst>
              </a:rPr>
              <a:t>EXPERIENCIA EXITOSA METODOLOGÍA DE DETERMINANTES – SVEMMBW</a:t>
            </a:r>
            <a:r>
              <a:rPr lang="es-CO" sz="2800" dirty="0"/>
              <a:t> </a:t>
            </a:r>
          </a:p>
        </p:txBody>
      </p:sp>
      <p:sp>
        <p:nvSpPr>
          <p:cNvPr id="4" name="Marcador de contenido 3">
            <a:extLst>
              <a:ext uri="{FF2B5EF4-FFF2-40B4-BE49-F238E27FC236}">
                <a16:creationId xmlns:a16="http://schemas.microsoft.com/office/drawing/2014/main" id="{1439AF44-DC28-4E65-A16E-DCF69996E2FC}"/>
              </a:ext>
            </a:extLst>
          </p:cNvPr>
          <p:cNvSpPr>
            <a:spLocks noGrp="1"/>
          </p:cNvSpPr>
          <p:nvPr>
            <p:ph sz="quarter" idx="11"/>
          </p:nvPr>
        </p:nvSpPr>
        <p:spPr>
          <a:xfrm>
            <a:off x="1207199" y="4501664"/>
            <a:ext cx="10576578" cy="1533378"/>
          </a:xfrm>
        </p:spPr>
        <p:txBody>
          <a:bodyPr>
            <a:normAutofit/>
          </a:bodyPr>
          <a:lstStyle/>
          <a:p>
            <a:r>
              <a:rPr lang="es-CO" b="0" dirty="0"/>
              <a:t>SECRETARIA DE SALUD DE CUNDINAMARCA </a:t>
            </a:r>
          </a:p>
          <a:p>
            <a:r>
              <a:rPr lang="es-CO" b="0" dirty="0"/>
              <a:t>DIRECCIÓN DE SALUD PÚBLICA</a:t>
            </a:r>
          </a:p>
          <a:p>
            <a:r>
              <a:rPr lang="es-CO" b="0" dirty="0"/>
              <a:t>DIMENSIÓN SEXUALIDAD DERECHOS SEXUALES Y DERECHOS REPRODUCTIVOS</a:t>
            </a:r>
          </a:p>
        </p:txBody>
      </p:sp>
      <p:pic>
        <p:nvPicPr>
          <p:cNvPr id="7" name="Imagen 6">
            <a:extLst>
              <a:ext uri="{FF2B5EF4-FFF2-40B4-BE49-F238E27FC236}">
                <a16:creationId xmlns:a16="http://schemas.microsoft.com/office/drawing/2014/main" id="{DB768B1A-FD31-49C1-BA5F-4A4F56D7FFA1}"/>
              </a:ext>
            </a:extLst>
          </p:cNvPr>
          <p:cNvPicPr>
            <a:picLocks noChangeAspect="1"/>
          </p:cNvPicPr>
          <p:nvPr/>
        </p:nvPicPr>
        <p:blipFill rotWithShape="1">
          <a:blip r:embed="rId2"/>
          <a:srcRect l="26423" t="22346" r="57885" b="64520"/>
          <a:stretch/>
        </p:blipFill>
        <p:spPr>
          <a:xfrm>
            <a:off x="3989779" y="1098495"/>
            <a:ext cx="2283406" cy="1074545"/>
          </a:xfrm>
          <a:prstGeom prst="rect">
            <a:avLst/>
          </a:prstGeom>
        </p:spPr>
      </p:pic>
      <p:pic>
        <p:nvPicPr>
          <p:cNvPr id="8" name="Imagen 7">
            <a:extLst>
              <a:ext uri="{FF2B5EF4-FFF2-40B4-BE49-F238E27FC236}">
                <a16:creationId xmlns:a16="http://schemas.microsoft.com/office/drawing/2014/main" id="{F0774E24-B892-491D-8DB5-9B9374C1EDDB}"/>
              </a:ext>
            </a:extLst>
          </p:cNvPr>
          <p:cNvPicPr>
            <a:picLocks noChangeAspect="1"/>
          </p:cNvPicPr>
          <p:nvPr/>
        </p:nvPicPr>
        <p:blipFill>
          <a:blip r:embed="rId3"/>
          <a:stretch>
            <a:fillRect/>
          </a:stretch>
        </p:blipFill>
        <p:spPr>
          <a:xfrm>
            <a:off x="4508242" y="5846101"/>
            <a:ext cx="2947635" cy="771779"/>
          </a:xfrm>
          <a:prstGeom prst="rect">
            <a:avLst/>
          </a:prstGeom>
        </p:spPr>
      </p:pic>
    </p:spTree>
    <p:extLst>
      <p:ext uri="{BB962C8B-B14F-4D97-AF65-F5344CB8AC3E}">
        <p14:creationId xmlns:p14="http://schemas.microsoft.com/office/powerpoint/2010/main" val="14618515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12FA71FCFE6824CAD33B501C3F4DEA9" ma:contentTypeVersion="0" ma:contentTypeDescription="Crear nuevo documento." ma:contentTypeScope="" ma:versionID="5c0ff9131153c72c2cec0649222bae79">
  <xsd:schema xmlns:xsd="http://www.w3.org/2001/XMLSchema" xmlns:xs="http://www.w3.org/2001/XMLSchema" xmlns:p="http://schemas.microsoft.com/office/2006/metadata/properties" targetNamespace="http://schemas.microsoft.com/office/2006/metadata/properties" ma:root="true" ma:fieldsID="e003a7f0c3253a501f94ede70caf17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09949A-7372-4EBB-A7B6-73BB50017431}"/>
</file>

<file path=customXml/itemProps2.xml><?xml version="1.0" encoding="utf-8"?>
<ds:datastoreItem xmlns:ds="http://schemas.openxmlformats.org/officeDocument/2006/customXml" ds:itemID="{EC36C0E0-907B-473C-B265-AD819AC47497}"/>
</file>

<file path=customXml/itemProps3.xml><?xml version="1.0" encoding="utf-8"?>
<ds:datastoreItem xmlns:ds="http://schemas.openxmlformats.org/officeDocument/2006/customXml" ds:itemID="{60ABB372-2D41-44A7-8761-DA0B6A5B9295}"/>
</file>

<file path=docProps/app.xml><?xml version="1.0" encoding="utf-8"?>
<Properties xmlns="http://schemas.openxmlformats.org/officeDocument/2006/extended-properties" xmlns:vt="http://schemas.openxmlformats.org/officeDocument/2006/docPropsVTypes">
  <TotalTime>567</TotalTime>
  <Words>3077</Words>
  <Application>Microsoft Office PowerPoint</Application>
  <PresentationFormat>Panorámica</PresentationFormat>
  <Paragraphs>693</Paragraphs>
  <Slides>43</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Yu Gothic Light</vt:lpstr>
      <vt:lpstr>Arial</vt:lpstr>
      <vt:lpstr>Calibri</vt:lpstr>
      <vt:lpstr>Calibri Light</vt:lpstr>
      <vt:lpstr>Eras Bold ITC</vt:lpstr>
      <vt:lpstr>Helvetica</vt:lpstr>
      <vt:lpstr>Wingdings</vt:lpstr>
      <vt:lpstr>Tema de Office</vt:lpstr>
      <vt:lpstr>Presentación de PowerPoint</vt:lpstr>
      <vt:lpstr>Taller nacional “Retos para la vigilancia en tiempos de COVID-19”   Sesión V: Clasificación de casos, sistema de información, muerte materna </vt:lpstr>
      <vt:lpstr>AGENDA </vt:lpstr>
      <vt:lpstr>REVISION LECTURA PROTOCOLO MORTALIDAD MATERNA</vt:lpstr>
      <vt:lpstr>Descripción del evento</vt:lpstr>
      <vt:lpstr>Sistema de vigilancia de mortalidad materna </vt:lpstr>
      <vt:lpstr>Sistema de vigilancia epidemiológica de mortalidad materna basado en la web- SVEMMBW</vt:lpstr>
      <vt:lpstr>REVISION LECTURA PROTOCOLO</vt:lpstr>
      <vt:lpstr>UNIDADES DE ANÁLISIS MORTALIDAD MATERNA  EXPERIENCIA EXITOSA METODOLOGÍA DE DETERMINANTES – SVEMMBW </vt:lpstr>
      <vt:lpstr>Presentación de PowerPoint</vt:lpstr>
      <vt:lpstr>Presentación de PowerPoint</vt:lpstr>
      <vt:lpstr>LIDERAZGO – GOBERNANZA – RECTORIA SANITARIA </vt:lpstr>
      <vt:lpstr>QUE DEBE HACER CADA ACTOR CUANDO OCURRE UNA MUERTE MATERNA?  </vt:lpstr>
      <vt:lpstr>Presentación de PowerPoint</vt:lpstr>
      <vt:lpstr>APLICATIVO WEB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LAS ATENCIÓNES CLÍNICAS </vt:lpstr>
      <vt:lpstr>SERVICIOS DE PROMOCION DE LA SALUD Y PREVENCION DE LA ENFERMEDAD QUE NO SATISFACEN LAS NECESIDADES DE LAS MUJERES </vt:lpstr>
      <vt:lpstr>ASPECTOS ADMINISTRATIVOS Y/O ECONÓMICOS QUE SE IDENTIFICAN COMO LIMITANTES DE LA ACCESIBILIDAD Y/O OPORTUNIDAD EN LA ATENCIÓN </vt:lpstr>
      <vt:lpstr>CUARTA ATENCIÓN:</vt:lpstr>
      <vt:lpstr>Presentación de PowerPoint</vt:lpstr>
      <vt:lpstr>ASPECTOS QUE AFECTARON LA CALIDAD DE LA ATENCIÓN EN ESTE CASO </vt:lpstr>
      <vt:lpstr>Presentación de PowerPoint</vt:lpstr>
      <vt:lpstr>ASPECTOS QUE AFECTARON LA CALIDAD DE LA ATENCIÓN EN LA CONDICIÓN QUE LA LLEVÓ A LA MUERTE </vt:lpstr>
      <vt:lpstr>Presentación de PowerPoint</vt:lpstr>
      <vt:lpstr>Presentación de PowerPoint</vt:lpstr>
      <vt:lpstr>Presentación de PowerPoint</vt:lpstr>
      <vt:lpstr>QUÉ ES UN PLAN DE MEJORA O PLAN DE ACCIÓN? </vt:lpstr>
      <vt:lpstr>REVISION LECTURA PROTOCOLO</vt:lpstr>
      <vt:lpstr>ASPECTOS RELEVANTES EN EL DESARROLLO DE UNIDADES ANALISIS</vt:lpstr>
      <vt:lpstr>Procedimiento para el desarrollo de la unidad de análisis para casos individuales de muerte materna</vt:lpstr>
      <vt:lpstr>INDICADORES</vt:lpstr>
      <vt:lpstr>Porcentaje de concordancia SIVIGILA-SVEMMBW, semana epidemiológica 40 del 2020 </vt:lpstr>
      <vt:lpstr>Porcentaje de cumplimiento en Unidades de Análisis - Muertes maternas tempranas, semana epidemiológica 40 del 2020</vt:lpstr>
      <vt:lpstr>Cumplimiento unidades de análisis mortalidad materna – COVID 19, semana epidemiológica 40 del 2020</vt:lpstr>
      <vt:lpstr>REVISION LECTURA PROTOCOLO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UNIDADES DE ANÁLISIS MORTALIDAD MATERNA</dc:title>
  <dc:creator>sara carrillo</dc:creator>
  <cp:lastModifiedBy>Yenny Zulima Vasquez Alejo</cp:lastModifiedBy>
  <cp:revision>30</cp:revision>
  <dcterms:created xsi:type="dcterms:W3CDTF">2020-09-25T15:38:09Z</dcterms:created>
  <dcterms:modified xsi:type="dcterms:W3CDTF">2020-10-15T13:02:39Z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0x010100612FA71FCFE6824CAD33B501C3F4DEA9</vt:lpwstr>
  </property>
</Properties>
</file>